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1190" r:id="rId6"/>
    <p:sldId id="1191" r:id="rId7"/>
    <p:sldId id="1193" r:id="rId8"/>
    <p:sldId id="1192" r:id="rId9"/>
    <p:sldId id="1195" r:id="rId10"/>
    <p:sldId id="1198" r:id="rId11"/>
    <p:sldId id="1196" r:id="rId12"/>
    <p:sldId id="1197" r:id="rId13"/>
    <p:sldId id="1199" r:id="rId14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Spikes" initials="KS" lastIdx="19" clrIdx="0">
    <p:extLst>
      <p:ext uri="{19B8F6BF-5375-455C-9EA6-DF929625EA0E}">
        <p15:presenceInfo xmlns:p15="http://schemas.microsoft.com/office/powerpoint/2012/main" userId="S-1-5-21-1849324842-2361018182-1063077881-2878" providerId="AD"/>
      </p:ext>
    </p:extLst>
  </p:cmAuthor>
  <p:cmAuthor id="2" name="Adrian" initials="A" lastIdx="4" clrIdx="1">
    <p:extLst>
      <p:ext uri="{19B8F6BF-5375-455C-9EA6-DF929625EA0E}">
        <p15:presenceInfo xmlns:p15="http://schemas.microsoft.com/office/powerpoint/2012/main" userId="Adrian" providerId="None"/>
      </p:ext>
    </p:extLst>
  </p:cmAuthor>
  <p:cmAuthor id="3" name="Rachel Veron" initials="RV" lastIdx="5" clrIdx="2">
    <p:extLst>
      <p:ext uri="{19B8F6BF-5375-455C-9EA6-DF929625EA0E}">
        <p15:presenceInfo xmlns:p15="http://schemas.microsoft.com/office/powerpoint/2012/main" userId="S::rveron@lsufoundation.org::81d056b7-dc4c-4a3d-8a4a-9c3476aa06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D7C"/>
    <a:srgbClr val="BFBFBF"/>
    <a:srgbClr val="FDD023"/>
    <a:srgbClr val="999999"/>
    <a:srgbClr val="FEDE6A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4" autoAdjust="0"/>
    <p:restoredTop sz="69889" autoAdjust="0"/>
  </p:normalViewPr>
  <p:slideViewPr>
    <p:cSldViewPr snapToGrid="0" snapToObjects="1" showGuides="1">
      <p:cViewPr varScale="1">
        <p:scale>
          <a:sx n="79" d="100"/>
          <a:sy n="79" d="100"/>
        </p:scale>
        <p:origin x="10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397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3072370C-7F62-432C-A6E9-C31D157570C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7EDC968-04AC-423D-8F29-4EB9EFF0E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5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C968-04AC-423D-8F29-4EB9EFF0E6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3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C968-04AC-423D-8F29-4EB9EFF0E6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5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C968-04AC-423D-8F29-4EB9EFF0E6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C968-04AC-423D-8F29-4EB9EFF0E6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4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C968-04AC-423D-8F29-4EB9EFF0E6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8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C968-04AC-423D-8F29-4EB9EFF0E6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9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468">
              <a:defRPr/>
            </a:pPr>
            <a:fld id="{87EDC968-04AC-423D-8F29-4EB9EFF0E6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6468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350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6468">
              <a:defRPr/>
            </a:pPr>
            <a:fld id="{87EDC968-04AC-423D-8F29-4EB9EFF0E6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6468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470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C968-04AC-423D-8F29-4EB9EFF0E6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1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DC968-04AC-423D-8F29-4EB9EFF0E6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3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568E3E-1197-8B47-A4C2-D25FE5493B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8735" t="22116" r="1751" b="70449"/>
          <a:stretch/>
        </p:blipFill>
        <p:spPr>
          <a:xfrm>
            <a:off x="-119797" y="-420625"/>
            <a:ext cx="9347018" cy="7863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E4F94-6754-4786-BDA3-21217C84A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511925"/>
            <a:ext cx="2508250" cy="346075"/>
          </a:xfrm>
        </p:spPr>
        <p:txBody>
          <a:bodyPr/>
          <a:lstStyle/>
          <a:p>
            <a:fld id="{B49AEB11-B824-4715-90A4-5DBE4DB4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9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00850" y="6492872"/>
            <a:ext cx="2165350" cy="365125"/>
          </a:xfrm>
          <a:prstGeom prst="rect">
            <a:avLst/>
          </a:prstGeom>
        </p:spPr>
        <p:txBody>
          <a:bodyPr/>
          <a:lstStyle/>
          <a:p>
            <a:fld id="{68FC8831-4A3D-9444-B250-3416B5E0C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5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7CF5F0-99ED-7449-8650-B57A49B9F3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332" t="7189" r="14491" b="81333"/>
          <a:stretch/>
        </p:blipFill>
        <p:spPr>
          <a:xfrm>
            <a:off x="182880" y="6178475"/>
            <a:ext cx="2496709" cy="4052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EBC3B0-16CC-054D-8A00-747B94818E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01732" y="6130731"/>
            <a:ext cx="2059388" cy="4529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FC461-42C8-43EB-95AD-FA1032470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4412" y="6489170"/>
            <a:ext cx="2496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EB11-B824-4715-90A4-5DBE4DB4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5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cambridgeassociates.com\CA\Client\Member%20Institutions\LSU%20Foundation\2019\11.21.2019%20Donor%20Call\LSU%20spending%20analysis_simplified.xlsx!Since%201999!%5bLSU%20spending%20analysis_simplified.xlsx%5dSince%201999%20Chart%202" TargetMode="External"/><Relationship Id="rId5" Type="http://schemas.openxmlformats.org/officeDocument/2006/relationships/image" Target="../media/image4.emf"/><Relationship Id="rId4" Type="http://schemas.openxmlformats.org/officeDocument/2006/relationships/oleObject" Target="file:///\\cambridgeassociates.com\CA\Client\Member%20Institutions\LSU%20Foundation\2019\11.21.2019%20Donor%20Call\LSU%20spending%20analysis_simplified.xlsx!Since%201999!%5bLSU%20spending%20analysis_simplified.xlsx%5dSince%201999%20Chart%2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ufoundation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0CE6E97-4FD5-4671-9E1E-74764100304E}"/>
              </a:ext>
            </a:extLst>
          </p:cNvPr>
          <p:cNvSpPr txBox="1">
            <a:spLocks/>
          </p:cNvSpPr>
          <p:nvPr/>
        </p:nvSpPr>
        <p:spPr>
          <a:xfrm>
            <a:off x="453200" y="1781589"/>
            <a:ext cx="7886700" cy="9738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461D7C"/>
                </a:solidFill>
              </a:rPr>
              <a:t>LSU Foundation </a:t>
            </a:r>
          </a:p>
          <a:p>
            <a:pPr algn="ctr"/>
            <a:endParaRPr lang="en-US" sz="1500" b="1" dirty="0">
              <a:solidFill>
                <a:srgbClr val="461D7C"/>
              </a:solidFill>
            </a:endParaRPr>
          </a:p>
          <a:p>
            <a:pPr algn="ctr"/>
            <a:r>
              <a:rPr lang="en-US" sz="4800" b="1" dirty="0">
                <a:solidFill>
                  <a:srgbClr val="461D7C"/>
                </a:solidFill>
              </a:rPr>
              <a:t>Accounts &amp; </a:t>
            </a:r>
          </a:p>
          <a:p>
            <a:pPr algn="ctr"/>
            <a:r>
              <a:rPr lang="en-US" sz="4800" b="1" dirty="0">
                <a:solidFill>
                  <a:srgbClr val="461D7C"/>
                </a:solidFill>
              </a:rPr>
              <a:t>How to Spend Funds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6BB0CA9-6421-4CAF-A74B-F9AD6C85F8DC}"/>
              </a:ext>
            </a:extLst>
          </p:cNvPr>
          <p:cNvSpPr txBox="1">
            <a:spLocks/>
          </p:cNvSpPr>
          <p:nvPr/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rgbClr val="461D7C"/>
              </a:solidFill>
              <a:latin typeface="+mj-lt"/>
            </a:endParaRPr>
          </a:p>
          <a:p>
            <a:pPr marL="0" indent="0">
              <a:buNone/>
            </a:pPr>
            <a:endParaRPr lang="en-US" sz="1800" dirty="0">
              <a:solidFill>
                <a:srgbClr val="461D7C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461D7C"/>
                </a:solidFill>
                <a:latin typeface="+mj-lt"/>
              </a:rPr>
              <a:t>December 3, 2019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DA6A70-F7CD-4C3A-8523-3FC3D925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LSU Foundation Accounts and How to Spend Funds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B6A5F-2FA0-4604-AC5E-32EBF2C6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EB11-B824-4715-90A4-5DBE4DB433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451D-3EB6-4206-BED0-1AAFDF00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D9DA3-9440-4A68-B0F1-7F00026A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EB11-B824-4715-90A4-5DBE4DB43313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5E58E9-D32B-46BF-BF5E-F60D43053AEA}"/>
              </a:ext>
            </a:extLst>
          </p:cNvPr>
          <p:cNvSpPr txBox="1">
            <a:spLocks/>
          </p:cNvSpPr>
          <p:nvPr/>
        </p:nvSpPr>
        <p:spPr>
          <a:xfrm>
            <a:off x="628650" y="2252881"/>
            <a:ext cx="7886700" cy="958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461D7C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0091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43BF-DA40-4DE6-8EDE-CDD33716C441}"/>
              </a:ext>
            </a:extLst>
          </p:cNvPr>
          <p:cNvSpPr txBox="1">
            <a:spLocks/>
          </p:cNvSpPr>
          <p:nvPr/>
        </p:nvSpPr>
        <p:spPr>
          <a:xfrm>
            <a:off x="628650" y="1600200"/>
            <a:ext cx="805815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Overview of account types and investment pools</a:t>
            </a:r>
          </a:p>
          <a:p>
            <a:r>
              <a:rPr lang="en-US" dirty="0">
                <a:latin typeface="+mj-lt"/>
              </a:rPr>
              <a:t>Overview of unitization and the endowed spending allocation process</a:t>
            </a:r>
          </a:p>
          <a:p>
            <a:r>
              <a:rPr lang="en-US" dirty="0">
                <a:latin typeface="+mj-lt"/>
              </a:rPr>
              <a:t>Performance under OCIO </a:t>
            </a:r>
          </a:p>
          <a:p>
            <a:r>
              <a:rPr lang="en-US" dirty="0">
                <a:latin typeface="+mj-lt"/>
              </a:rPr>
              <a:t>Access to account balances and transactions via BENGALS</a:t>
            </a:r>
          </a:p>
          <a:p>
            <a:r>
              <a:rPr lang="en-US" dirty="0">
                <a:latin typeface="+mj-lt"/>
              </a:rPr>
              <a:t>Ways to spend LSU Foundation funds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DF42F-7FEF-43DA-860F-D0FC2FE6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D9DA3-9440-4A68-B0F1-7F00026A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EB11-B824-4715-90A4-5DBE4DB43313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5E58E9-D32B-46BF-BF5E-F60D43053AEA}"/>
              </a:ext>
            </a:extLst>
          </p:cNvPr>
          <p:cNvSpPr txBox="1">
            <a:spLocks/>
          </p:cNvSpPr>
          <p:nvPr/>
        </p:nvSpPr>
        <p:spPr>
          <a:xfrm>
            <a:off x="628650" y="731837"/>
            <a:ext cx="7886700" cy="958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461D7C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5404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43BF-DA40-4DE6-8EDE-CDD33716C441}"/>
              </a:ext>
            </a:extLst>
          </p:cNvPr>
          <p:cNvSpPr txBox="1">
            <a:spLocks/>
          </p:cNvSpPr>
          <p:nvPr/>
        </p:nvSpPr>
        <p:spPr>
          <a:xfrm>
            <a:off x="628650" y="1600200"/>
            <a:ext cx="805815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+mj-lt"/>
              </a:rPr>
              <a:t>Accounts types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Endowed – gifts that are invested to provide perpetual, stable, and predictable annual funding (i.e., the spending allocation)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Non-Endowed – funds donated for immediate use and net spending allocations from endowed funds</a:t>
            </a:r>
          </a:p>
          <a:p>
            <a:r>
              <a:rPr lang="en-US" sz="2000" dirty="0">
                <a:latin typeface="+mj-lt"/>
              </a:rPr>
              <a:t>Investment pools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Board of Regents – All matched chairs, professorships, and scholarships; includes state and private balances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General Endowed – All endowments that are not matched by the Board of Regents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Non-Endowed – Spendable funds; funds for BOR matched accounts are in two buckets (state and private)</a:t>
            </a:r>
          </a:p>
          <a:p>
            <a:r>
              <a:rPr lang="en-US" sz="2000" dirty="0">
                <a:latin typeface="+mj-lt"/>
              </a:rPr>
              <a:t>Both endowed pools are managed by Cambridge Associates, our Outsourced Chief Investment Officer (FY 2017 forward)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ADB87-26CB-4D4D-8730-22957D81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Account types and investment pools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D9DA3-9440-4A68-B0F1-7F00026A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EB11-B824-4715-90A4-5DBE4DB4331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5E58E9-D32B-46BF-BF5E-F60D43053AEA}"/>
              </a:ext>
            </a:extLst>
          </p:cNvPr>
          <p:cNvSpPr txBox="1">
            <a:spLocks/>
          </p:cNvSpPr>
          <p:nvPr/>
        </p:nvSpPr>
        <p:spPr>
          <a:xfrm>
            <a:off x="628650" y="731837"/>
            <a:ext cx="7886700" cy="958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461D7C"/>
                </a:solidFill>
              </a:rPr>
              <a:t>Account Types and Investment Pools</a:t>
            </a:r>
          </a:p>
        </p:txBody>
      </p:sp>
    </p:spTree>
    <p:extLst>
      <p:ext uri="{BB962C8B-B14F-4D97-AF65-F5344CB8AC3E}">
        <p14:creationId xmlns:p14="http://schemas.microsoft.com/office/powerpoint/2010/main" val="28493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43BF-DA40-4DE6-8EDE-CDD33716C441}"/>
              </a:ext>
            </a:extLst>
          </p:cNvPr>
          <p:cNvSpPr txBox="1">
            <a:spLocks/>
          </p:cNvSpPr>
          <p:nvPr/>
        </p:nvSpPr>
        <p:spPr>
          <a:xfrm>
            <a:off x="628650" y="1600200"/>
            <a:ext cx="805815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Endowed pools are “unitized,” meaning endowed gifts “purchase units” (shares) in the endowed pools; </a:t>
            </a:r>
            <a:r>
              <a:rPr lang="en-US" u="sng" dirty="0">
                <a:latin typeface="+mj-lt"/>
              </a:rPr>
              <a:t>works like a mutual fund</a:t>
            </a:r>
          </a:p>
          <a:p>
            <a:r>
              <a:rPr lang="en-US" dirty="0">
                <a:latin typeface="+mj-lt"/>
              </a:rPr>
              <a:t>“Market value” (total value of endowed account) is calculated based on the number of units and the market value of the entire pool on a monthly basis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FCB82-5A27-427F-B5DE-6BECD644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Unitization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D9DA3-9440-4A68-B0F1-7F00026A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EB11-B824-4715-90A4-5DBE4DB43313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5E58E9-D32B-46BF-BF5E-F60D43053AEA}"/>
              </a:ext>
            </a:extLst>
          </p:cNvPr>
          <p:cNvSpPr txBox="1">
            <a:spLocks/>
          </p:cNvSpPr>
          <p:nvPr/>
        </p:nvSpPr>
        <p:spPr>
          <a:xfrm>
            <a:off x="628650" y="731837"/>
            <a:ext cx="7886700" cy="958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461D7C"/>
                </a:solidFill>
              </a:rPr>
              <a:t>Unitization</a:t>
            </a:r>
          </a:p>
        </p:txBody>
      </p:sp>
    </p:spTree>
    <p:extLst>
      <p:ext uri="{BB962C8B-B14F-4D97-AF65-F5344CB8AC3E}">
        <p14:creationId xmlns:p14="http://schemas.microsoft.com/office/powerpoint/2010/main" val="1033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1D5A-7198-4D2B-9C23-6EBFFB7A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Endowed spending allocation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43BF-DA40-4DE6-8EDE-CDD33716C441}"/>
              </a:ext>
            </a:extLst>
          </p:cNvPr>
          <p:cNvSpPr txBox="1">
            <a:spLocks/>
          </p:cNvSpPr>
          <p:nvPr/>
        </p:nvSpPr>
        <p:spPr>
          <a:xfrm>
            <a:off x="628650" y="1166018"/>
            <a:ext cx="8058150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+mj-lt"/>
              </a:rPr>
              <a:t>Annual spending allocation is completed each year in late July &amp; posted as of July 1</a:t>
            </a:r>
          </a:p>
          <a:p>
            <a:r>
              <a:rPr lang="en-US" sz="2000" dirty="0">
                <a:latin typeface="+mj-lt"/>
              </a:rPr>
              <a:t>Allocation is pro-rated based on the time the account has been in the pool during the fiscal year</a:t>
            </a:r>
          </a:p>
          <a:p>
            <a:r>
              <a:rPr lang="en-US" sz="2000" dirty="0">
                <a:latin typeface="+mj-lt"/>
              </a:rPr>
              <a:t>Annual spending allocation is funded through the return of the portfolio. Returns in excess of the spending allocation are kept in the endowment to serve as a buffer (cushion) for years of negative or low returns.</a:t>
            </a:r>
          </a:p>
          <a:p>
            <a:r>
              <a:rPr lang="en-US" sz="2000" dirty="0">
                <a:latin typeface="+mj-lt"/>
              </a:rPr>
              <a:t>Total pool value is divided by the number of units to calculate the market value per unit; Five-year average market value per unit is then calculated per pool</a:t>
            </a:r>
          </a:p>
          <a:p>
            <a:r>
              <a:rPr lang="en-US" sz="2000" dirty="0">
                <a:latin typeface="+mj-lt"/>
              </a:rPr>
              <a:t>Net Spending Allocation Per Unit = 4% x Five Year Avg Market Value Per Unit</a:t>
            </a:r>
          </a:p>
          <a:p>
            <a:r>
              <a:rPr lang="en-US" sz="2000" dirty="0">
                <a:latin typeface="+mj-lt"/>
              </a:rPr>
              <a:t>Service Fee Per Unit = 1.25% x Five Year Average Market Value Per Unit</a:t>
            </a:r>
          </a:p>
          <a:p>
            <a:r>
              <a:rPr lang="en-US" sz="2000" dirty="0">
                <a:latin typeface="+mj-lt"/>
              </a:rPr>
              <a:t>Annual average units in each project/account are then multiplied by the net spending allocation per unit and posted to the spendable portion of the account</a:t>
            </a:r>
          </a:p>
          <a:p>
            <a:pPr marL="457200" lvl="1" indent="0">
              <a:buNone/>
            </a:pPr>
            <a:endParaRPr lang="en-US" sz="14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D9DA3-9440-4A68-B0F1-7F00026A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EB11-B824-4715-90A4-5DBE4DB43313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5E58E9-D32B-46BF-BF5E-F60D43053AEA}"/>
              </a:ext>
            </a:extLst>
          </p:cNvPr>
          <p:cNvSpPr txBox="1">
            <a:spLocks/>
          </p:cNvSpPr>
          <p:nvPr/>
        </p:nvSpPr>
        <p:spPr>
          <a:xfrm>
            <a:off x="540968" y="448465"/>
            <a:ext cx="7886700" cy="958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461D7C"/>
                </a:solidFill>
              </a:rPr>
              <a:t>Endowed Spending Allocation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81750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43BF-DA40-4DE6-8EDE-CDD33716C441}"/>
              </a:ext>
            </a:extLst>
          </p:cNvPr>
          <p:cNvSpPr txBox="1">
            <a:spLocks/>
          </p:cNvSpPr>
          <p:nvPr/>
        </p:nvSpPr>
        <p:spPr>
          <a:xfrm>
            <a:off x="628650" y="1600200"/>
            <a:ext cx="805815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Our performance goal is to equal or exceed the spending allocation plus inflation (currently 7.3%)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Trailing three-year returns were as follows: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General Endowed = 8.6%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	Board of Regents = 8.0%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BC564-09B1-499E-BDD4-686C26BC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Performance under OCIO Cambridge Associates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D9DA3-9440-4A68-B0F1-7F00026A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AEB11-B824-4715-90A4-5DBE4DB43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5E58E9-D32B-46BF-BF5E-F60D43053AEA}"/>
              </a:ext>
            </a:extLst>
          </p:cNvPr>
          <p:cNvSpPr txBox="1">
            <a:spLocks/>
          </p:cNvSpPr>
          <p:nvPr/>
        </p:nvSpPr>
        <p:spPr>
          <a:xfrm>
            <a:off x="628650" y="731837"/>
            <a:ext cx="7886700" cy="958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Performance Under OCIO Cambridge Associates</a:t>
            </a:r>
          </a:p>
        </p:txBody>
      </p:sp>
    </p:spTree>
    <p:extLst>
      <p:ext uri="{BB962C8B-B14F-4D97-AF65-F5344CB8AC3E}">
        <p14:creationId xmlns:p14="http://schemas.microsoft.com/office/powerpoint/2010/main" val="333530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descr="hypothetical $100 million endowment market value through 2018">
            <a:extLst>
              <a:ext uri="{FF2B5EF4-FFF2-40B4-BE49-F238E27FC236}">
                <a16:creationId xmlns:a16="http://schemas.microsoft.com/office/drawing/2014/main" id="{5019C0E6-F1EF-4BC7-8460-A26658CC85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220730"/>
              </p:ext>
            </p:extLst>
          </p:nvPr>
        </p:nvGraphicFramePr>
        <p:xfrm>
          <a:off x="457199" y="898149"/>
          <a:ext cx="5116757" cy="306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4" imgW="6791412" imgH="4067280" progId="Excel.Sheet.12">
                  <p:link updateAutomatic="1"/>
                </p:oleObj>
              </mc:Choice>
              <mc:Fallback>
                <p:oleObj name="Worksheet" r:id="rId4" imgW="6791412" imgH="4067280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FC16B50-66EC-4950-86A8-402D5FC49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199" y="898149"/>
                        <a:ext cx="5116757" cy="306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AE9016F-6F74-457F-A389-56EB0831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8"/>
            <a:ext cx="805934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 portfolio seems to have better performance…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D9DA3-9440-4A68-B0F1-7F00026A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AEB11-B824-4715-90A4-5DBE4DB43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5E58E9-D32B-46BF-BF5E-F60D43053AEA}"/>
              </a:ext>
            </a:extLst>
          </p:cNvPr>
          <p:cNvSpPr txBox="1">
            <a:spLocks/>
          </p:cNvSpPr>
          <p:nvPr/>
        </p:nvSpPr>
        <p:spPr>
          <a:xfrm>
            <a:off x="628650" y="290949"/>
            <a:ext cx="8640610" cy="467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61D7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“My Portfolio Seems to have Better Performance…”</a:t>
            </a:r>
          </a:p>
        </p:txBody>
      </p:sp>
      <p:graphicFrame>
        <p:nvGraphicFramePr>
          <p:cNvPr id="7" name="Object 6" descr="hypothetical endowment of annual distributions through 2018">
            <a:extLst>
              <a:ext uri="{FF2B5EF4-FFF2-40B4-BE49-F238E27FC236}">
                <a16:creationId xmlns:a16="http://schemas.microsoft.com/office/drawing/2014/main" id="{EEF0A12F-6EF3-46F8-BDD0-8ED7B136D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472983"/>
              </p:ext>
            </p:extLst>
          </p:nvPr>
        </p:nvGraphicFramePr>
        <p:xfrm>
          <a:off x="457200" y="4020904"/>
          <a:ext cx="5116757" cy="195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6" imgW="6972401" imgH="2667060" progId="Excel.Sheet.12">
                  <p:link updateAutomatic="1"/>
                </p:oleObj>
              </mc:Choice>
              <mc:Fallback>
                <p:oleObj name="Worksheet" r:id="rId6" imgW="6972401" imgH="2667060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9BA9633-9E08-46A3-846F-F1E478B451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4020904"/>
                        <a:ext cx="5116757" cy="195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32A8D82E-C482-472A-AEA4-C04CEF8193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242015"/>
              </p:ext>
            </p:extLst>
          </p:nvPr>
        </p:nvGraphicFramePr>
        <p:xfrm>
          <a:off x="5820664" y="1600200"/>
          <a:ext cx="3145536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cap="none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baseline="0" dirty="0"/>
                        <a:t>Rate of Return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cap="none" baseline="0" dirty="0"/>
                        <a:t>S&amp;P 500 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baseline="0" dirty="0"/>
                        <a:t>+5.6%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cap="none" baseline="0" dirty="0"/>
                        <a:t>Investment Grade Bond Index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baseline="0" dirty="0"/>
                        <a:t>+4.6%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cap="none" baseline="0" dirty="0"/>
                        <a:t>70%/30% Stocks/Bonds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baseline="0" dirty="0"/>
                        <a:t>+5.7%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F13C3E67-DD05-4838-9797-8E138D365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790034"/>
              </p:ext>
            </p:extLst>
          </p:nvPr>
        </p:nvGraphicFramePr>
        <p:xfrm>
          <a:off x="5820664" y="4443258"/>
          <a:ext cx="31455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cap="none" baseline="0" dirty="0"/>
                        <a:t>Cumulative Distributions ($M)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cap="none" baseline="0" dirty="0"/>
                        <a:t>100% Equity Portfolio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baseline="0" dirty="0"/>
                        <a:t>$80.7M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cap="none" baseline="0" dirty="0"/>
                        <a:t>70%/30% Stocks/Bonds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baseline="0" dirty="0"/>
                        <a:t>$89.9M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17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43BF-DA40-4DE6-8EDE-CDD33716C441}"/>
              </a:ext>
            </a:extLst>
          </p:cNvPr>
          <p:cNvSpPr txBox="1">
            <a:spLocks/>
          </p:cNvSpPr>
          <p:nvPr/>
        </p:nvSpPr>
        <p:spPr>
          <a:xfrm>
            <a:off x="628650" y="1600200"/>
            <a:ext cx="805815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+mj-lt"/>
              </a:rPr>
              <a:t>BENGALS features user-friendly, downloadable reports, which are refreshed nightly and include drill-down capabilities and interactive links</a:t>
            </a:r>
          </a:p>
          <a:p>
            <a:r>
              <a:rPr lang="en-US" sz="2200" dirty="0">
                <a:latin typeface="+mj-lt"/>
              </a:rPr>
              <a:t>Reports include Account Balances, Statements of Activity, and Account Activity Details</a:t>
            </a:r>
          </a:p>
          <a:p>
            <a:r>
              <a:rPr lang="en-US" sz="2200" dirty="0">
                <a:latin typeface="+mj-lt"/>
              </a:rPr>
              <a:t>You can request access to BENGALS for your particular professorship/chair account or various accounts which you may need regular access</a:t>
            </a:r>
          </a:p>
          <a:p>
            <a:r>
              <a:rPr lang="en-US" sz="2200" dirty="0">
                <a:latin typeface="+mj-lt"/>
              </a:rPr>
              <a:t>To request access, visit </a:t>
            </a:r>
            <a:r>
              <a:rPr lang="en-US" sz="2200" dirty="0">
                <a:latin typeface="+mj-lt"/>
                <a:hlinkClick r:id="rId3"/>
              </a:rPr>
              <a:t>www.lsufoundation.org</a:t>
            </a:r>
            <a:r>
              <a:rPr lang="en-US" sz="2200" dirty="0">
                <a:latin typeface="+mj-lt"/>
              </a:rPr>
              <a:t> and click Engage, Resources for Colleagues, and BENGALS</a:t>
            </a:r>
          </a:p>
          <a:p>
            <a:r>
              <a:rPr lang="en-US" sz="2200" dirty="0">
                <a:latin typeface="+mj-lt"/>
              </a:rPr>
              <a:t>BENGALS access must be approved by the Dean or his/her designee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DC17B-E62B-42DE-8A09-F0620FC2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Account Access via BENGALS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D9DA3-9440-4A68-B0F1-7F00026A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EB11-B824-4715-90A4-5DBE4DB43313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5E58E9-D32B-46BF-BF5E-F60D43053AEA}"/>
              </a:ext>
            </a:extLst>
          </p:cNvPr>
          <p:cNvSpPr txBox="1">
            <a:spLocks/>
          </p:cNvSpPr>
          <p:nvPr/>
        </p:nvSpPr>
        <p:spPr>
          <a:xfrm>
            <a:off x="628650" y="731837"/>
            <a:ext cx="7886700" cy="958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461D7C"/>
                </a:solidFill>
              </a:rPr>
              <a:t>Account Access via BENGALS</a:t>
            </a:r>
          </a:p>
        </p:txBody>
      </p:sp>
    </p:spTree>
    <p:extLst>
      <p:ext uri="{BB962C8B-B14F-4D97-AF65-F5344CB8AC3E}">
        <p14:creationId xmlns:p14="http://schemas.microsoft.com/office/powerpoint/2010/main" val="22842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DB54-E91D-418F-AEAA-7E35389D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Ways to Spend LSU Foundation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43BF-DA40-4DE6-8EDE-CDD33716C441}"/>
              </a:ext>
            </a:extLst>
          </p:cNvPr>
          <p:cNvSpPr txBox="1">
            <a:spLocks/>
          </p:cNvSpPr>
          <p:nvPr/>
        </p:nvSpPr>
        <p:spPr>
          <a:xfrm>
            <a:off x="628650" y="1166018"/>
            <a:ext cx="8058150" cy="47963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LSU Foundation check request</a:t>
            </a:r>
          </a:p>
          <a:p>
            <a:pPr lvl="1"/>
            <a:r>
              <a:rPr lang="en-US" sz="1600" dirty="0">
                <a:latin typeface="+mj-lt"/>
              </a:rPr>
              <a:t>Simple one page form, including clear business purpose and documentation</a:t>
            </a:r>
          </a:p>
          <a:p>
            <a:pPr lvl="1"/>
            <a:r>
              <a:rPr lang="en-US" sz="1600" dirty="0">
                <a:latin typeface="+mj-lt"/>
              </a:rPr>
              <a:t>Vendor can be paid via check or EFT</a:t>
            </a:r>
          </a:p>
          <a:p>
            <a:pPr lvl="1"/>
            <a:r>
              <a:rPr lang="en-US" sz="1600" dirty="0">
                <a:latin typeface="+mj-lt"/>
              </a:rPr>
              <a:t>Must include detailed receipts and proof of payment for reimbursements</a:t>
            </a:r>
          </a:p>
          <a:p>
            <a:pPr lvl="1"/>
            <a:r>
              <a:rPr lang="en-US" sz="1600" dirty="0">
                <a:latin typeface="+mj-lt"/>
              </a:rPr>
              <a:t>Cannot be used to spend state portion of honorific funds; can only spend private funds</a:t>
            </a:r>
          </a:p>
          <a:p>
            <a:r>
              <a:rPr lang="en-US" sz="2400" dirty="0">
                <a:latin typeface="+mj-lt"/>
              </a:rPr>
              <a:t>LSU Foundation corporate credit card</a:t>
            </a:r>
          </a:p>
          <a:p>
            <a:pPr lvl="1"/>
            <a:r>
              <a:rPr lang="en-US" sz="1600" dirty="0">
                <a:latin typeface="+mj-lt"/>
              </a:rPr>
              <a:t>Corporate credit card issuance must be approved by the dean or his/her designee</a:t>
            </a:r>
          </a:p>
          <a:p>
            <a:pPr lvl="1"/>
            <a:r>
              <a:rPr lang="en-US" sz="1600" dirty="0">
                <a:latin typeface="+mj-lt"/>
              </a:rPr>
              <a:t>Must have clear business purpose for all expenses and proper documentation, including detailed receipts</a:t>
            </a:r>
          </a:p>
          <a:p>
            <a:pPr lvl="1"/>
            <a:r>
              <a:rPr lang="en-US" sz="1600" dirty="0">
                <a:latin typeface="+mj-lt"/>
              </a:rPr>
              <a:t>Cannot be used to spend state portion of honorific funds; can only spend private funds</a:t>
            </a:r>
          </a:p>
          <a:p>
            <a:r>
              <a:rPr lang="en-US" sz="2400" dirty="0">
                <a:latin typeface="+mj-lt"/>
              </a:rPr>
              <a:t>LSU BG Accounts linked to LSU Foundation accounts</a:t>
            </a:r>
          </a:p>
          <a:p>
            <a:pPr lvl="1"/>
            <a:r>
              <a:rPr lang="en-US" sz="1600" dirty="0">
                <a:latin typeface="+mj-lt"/>
              </a:rPr>
              <a:t>Processed through Workday</a:t>
            </a:r>
          </a:p>
          <a:p>
            <a:pPr lvl="1"/>
            <a:r>
              <a:rPr lang="en-US" sz="1600" dirty="0">
                <a:latin typeface="+mj-lt"/>
              </a:rPr>
              <a:t>Must follow state guidelines and policies</a:t>
            </a:r>
          </a:p>
          <a:p>
            <a:pPr lvl="1"/>
            <a:r>
              <a:rPr lang="en-US" sz="1600" dirty="0">
                <a:latin typeface="+mj-lt"/>
              </a:rPr>
              <a:t>Reimbursed by Foundation via monthly </a:t>
            </a:r>
            <a:r>
              <a:rPr lang="en-US" sz="1600" dirty="0" err="1">
                <a:latin typeface="+mj-lt"/>
              </a:rPr>
              <a:t>autobill</a:t>
            </a:r>
            <a:r>
              <a:rPr lang="en-US" sz="1600" dirty="0">
                <a:latin typeface="+mj-lt"/>
              </a:rPr>
              <a:t> process</a:t>
            </a:r>
          </a:p>
          <a:p>
            <a:pPr lvl="1"/>
            <a:r>
              <a:rPr lang="en-US" sz="1600" dirty="0">
                <a:latin typeface="+mj-lt"/>
              </a:rPr>
              <a:t>Can be used to spend both state and private funds </a:t>
            </a:r>
          </a:p>
          <a:p>
            <a:pPr lvl="1"/>
            <a:r>
              <a:rPr lang="en-US" sz="1600" dirty="0">
                <a:latin typeface="+mj-lt"/>
              </a:rPr>
              <a:t>Certain expenses, such as payroll and scholarships, must be processed via BG accounts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D9DA3-9440-4A68-B0F1-7F00026A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EB11-B824-4715-90A4-5DBE4DB43313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5E58E9-D32B-46BF-BF5E-F60D43053AEA}"/>
              </a:ext>
            </a:extLst>
          </p:cNvPr>
          <p:cNvSpPr txBox="1">
            <a:spLocks/>
          </p:cNvSpPr>
          <p:nvPr/>
        </p:nvSpPr>
        <p:spPr>
          <a:xfrm>
            <a:off x="628650" y="448465"/>
            <a:ext cx="7886700" cy="958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461D7C"/>
                </a:solidFill>
              </a:rPr>
              <a:t>Ways to Spend LSU Foundation Funds</a:t>
            </a:r>
          </a:p>
        </p:txBody>
      </p:sp>
    </p:spTree>
    <p:extLst>
      <p:ext uri="{BB962C8B-B14F-4D97-AF65-F5344CB8AC3E}">
        <p14:creationId xmlns:p14="http://schemas.microsoft.com/office/powerpoint/2010/main" val="407075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SU Brand Guid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1D7C"/>
      </a:accent1>
      <a:accent2>
        <a:srgbClr val="7B3BD1"/>
      </a:accent2>
      <a:accent3>
        <a:srgbClr val="BFBFBF"/>
      </a:accent3>
      <a:accent4>
        <a:srgbClr val="999999"/>
      </a:accent4>
      <a:accent5>
        <a:srgbClr val="FEDE6A"/>
      </a:accent5>
      <a:accent6>
        <a:srgbClr val="FDD023"/>
      </a:accent6>
      <a:hlink>
        <a:srgbClr val="461D7C"/>
      </a:hlink>
      <a:folHlink>
        <a:srgbClr val="9999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F4A05809053E46B931A1734B292505" ma:contentTypeVersion="13" ma:contentTypeDescription="Create a new document." ma:contentTypeScope="" ma:versionID="5a89cf99a2d95d2922c73b82e9429934">
  <xsd:schema xmlns:xsd="http://www.w3.org/2001/XMLSchema" xmlns:xs="http://www.w3.org/2001/XMLSchema" xmlns:p="http://schemas.microsoft.com/office/2006/metadata/properties" xmlns:ns3="c6a5c8c1-0cb8-4aa6-8134-f263c038429f" xmlns:ns4="1d1f735e-ae8d-4627-ae5c-dd2df43e10e8" targetNamespace="http://schemas.microsoft.com/office/2006/metadata/properties" ma:root="true" ma:fieldsID="0bc929d303fe5ce8af4e16dc30b3156c" ns3:_="" ns4:_="">
    <xsd:import namespace="c6a5c8c1-0cb8-4aa6-8134-f263c038429f"/>
    <xsd:import namespace="1d1f735e-ae8d-4627-ae5c-dd2df43e10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5c8c1-0cb8-4aa6-8134-f263c03842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f735e-ae8d-4627-ae5c-dd2df43e1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0723C3-1A7B-4756-876E-A6CE1FB7B3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a5c8c1-0cb8-4aa6-8134-f263c038429f"/>
    <ds:schemaRef ds:uri="1d1f735e-ae8d-4627-ae5c-dd2df43e1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042D4-97EC-4FE1-B646-A4CB445AA817}">
  <ds:schemaRefs>
    <ds:schemaRef ds:uri="http://purl.org/dc/elements/1.1/"/>
    <ds:schemaRef ds:uri="http://schemas.microsoft.com/office/2006/metadata/properties"/>
    <ds:schemaRef ds:uri="1d1f735e-ae8d-4627-ae5c-dd2df43e10e8"/>
    <ds:schemaRef ds:uri="http://purl.org/dc/terms/"/>
    <ds:schemaRef ds:uri="c6a5c8c1-0cb8-4aa6-8134-f263c03842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65C33D-5C9B-4CD5-8298-AAAFE78EC8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{D6B59BA1-290E-6D40-A5DD-F3DAA5E975CE}tf16401369</Template>
  <TotalTime>2540</TotalTime>
  <Words>784</Words>
  <Application>Microsoft Office PowerPoint</Application>
  <PresentationFormat>Letter Paper (8.5x11 in)</PresentationFormat>
  <Paragraphs>104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file:///\\cambridgeassociates.com\CA\Client\Member%20Institutions\LSU%20Foundation\2019\11.21.2019%20Donor%20Call\LSU%20spending%20analysis_simplified.xlsx!Since%201999!%5bLSU%20spending%20analysis_simplified.xlsx%5dSince%201999%20Chart%201</vt:lpstr>
      <vt:lpstr>file:///\\cambridgeassociates.com\CA\Client\Member%20Institutions\LSU%20Foundation\2019\11.21.2019%20Donor%20Call\LSU%20spending%20analysis_simplified.xlsx!Since%201999!%5bLSU%20spending%20analysis_simplified.xlsx%5dSince%201999%20Chart%202</vt:lpstr>
      <vt:lpstr>LSU Foundation Accounts and How to Spend Funds</vt:lpstr>
      <vt:lpstr>Agenda</vt:lpstr>
      <vt:lpstr>Account types and investment pools</vt:lpstr>
      <vt:lpstr>Unitization</vt:lpstr>
      <vt:lpstr>Endowed spending allocation process</vt:lpstr>
      <vt:lpstr>Performance under OCIO Cambridge Associates</vt:lpstr>
      <vt:lpstr>My portfolio seems to have better performance…</vt:lpstr>
      <vt:lpstr>Account Access via BENGALS</vt:lpstr>
      <vt:lpstr>Ways to Spend LSU Foundation Funds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Susannah Montandon</cp:lastModifiedBy>
  <cp:revision>262</cp:revision>
  <cp:lastPrinted>2019-12-02T19:13:19Z</cp:lastPrinted>
  <dcterms:created xsi:type="dcterms:W3CDTF">2019-07-11T16:57:06Z</dcterms:created>
  <dcterms:modified xsi:type="dcterms:W3CDTF">2020-01-22T20:46:55Z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0x01010039F4A05809053E46B931A1734B292505</vt:lpwstr>
  </property>
</Properties>
</file>