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78" autoAdjust="0"/>
  </p:normalViewPr>
  <p:slideViewPr>
    <p:cSldViewPr snapToGrid="0">
      <p:cViewPr varScale="1">
        <p:scale>
          <a:sx n="70" d="100"/>
          <a:sy n="70" d="100"/>
        </p:scale>
        <p:origin x="90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Stanley brought me to LSU as part of his vision </a:t>
            </a:r>
          </a:p>
          <a:p>
            <a:r>
              <a:t>to make the Libraries a full service partner</a:t>
            </a:r>
          </a:p>
          <a:p>
            <a:r>
              <a:t>supporting all phases of the research lifecycle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Fair Use - MPAA, book author</a:t>
            </a:r>
          </a:p>
          <a:p>
            <a:r>
              <a:t>General Copyright - Oxford - Josephine Baker</a:t>
            </a:r>
          </a:p>
          <a:p>
            <a:r>
              <a:t>Educational Exception - different rules for ground vs online, assist with resources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OA CC Certified</a:t>
            </a:r>
          </a:p>
          <a:p>
            <a:r>
              <a:t>Contracts and Fox</a:t>
            </a:r>
          </a:p>
          <a:p>
            <a:r>
              <a:t>Negotiation and empowerment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7505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000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2275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ClrTx/>
              <a:buSzTx/>
              <a:buNone/>
              <a:defRPr sz="42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254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2857500" y="698500"/>
            <a:ext cx="7302500" cy="539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3070" y="1432209"/>
            <a:ext cx="5461001" cy="6985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7581900" y="3022600"/>
            <a:ext cx="43180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7835900" y="4974535"/>
            <a:ext cx="4508500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835900" y="626165"/>
            <a:ext cx="4508500" cy="4152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609600" y="631776"/>
            <a:ext cx="7035800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327743"/>
            <a:ext cx="368504" cy="4258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 b="1">
                <a:solidFill>
                  <a:srgbClr val="51573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381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1pPr>
      <a:lvl2pPr marL="762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2pPr>
      <a:lvl3pPr marL="1143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3pPr>
      <a:lvl4pPr marL="1524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4pPr>
      <a:lvl5pPr marL="1905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5pPr>
      <a:lvl6pPr marL="2286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6pPr>
      <a:lvl7pPr marL="2667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7pPr>
      <a:lvl8pPr marL="3048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8pPr>
      <a:lvl9pPr marL="3429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ls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lib.lsu.edu/services/copyright/teach/inde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ib.lsu.edu/content/what-do-i-own" TargetMode="External"/><Relationship Id="rId5" Type="http://schemas.openxmlformats.org/officeDocument/2006/relationships/hyperlink" Target="https://www.lib.lsu.edu/services/copyright/resources/permission" TargetMode="External"/><Relationship Id="rId4" Type="http://schemas.openxmlformats.org/officeDocument/2006/relationships/hyperlink" Target="https://www.lib.lsu.edu/content/fair-use-considerations-guid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olson1@lsu.edu" TargetMode="External"/><Relationship Id="rId2" Type="http://schemas.openxmlformats.org/officeDocument/2006/relationships/hyperlink" Target="https://www.lib.lsu.edu/services/copyright/contact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©"/>
          <p:cNvSpPr txBox="1">
            <a:spLocks noGrp="1"/>
          </p:cNvSpPr>
          <p:nvPr>
            <p:ph type="ctrTitle"/>
          </p:nvPr>
        </p:nvSpPr>
        <p:spPr>
          <a:xfrm>
            <a:off x="657100" y="916905"/>
            <a:ext cx="11690600" cy="4389190"/>
          </a:xfrm>
          <a:prstGeom prst="rect">
            <a:avLst/>
          </a:prstGeom>
        </p:spPr>
        <p:txBody>
          <a:bodyPr/>
          <a:lstStyle>
            <a:lvl1pPr>
              <a:defRPr sz="26900">
                <a:solidFill>
                  <a:srgbClr val="67604A"/>
                </a:solidFill>
              </a:defRPr>
            </a:lvl1pPr>
          </a:lstStyle>
          <a:p>
            <a:r>
              <a:rPr dirty="0"/>
              <a:t>©</a:t>
            </a:r>
          </a:p>
        </p:txBody>
      </p:sp>
      <p:sp>
        <p:nvSpPr>
          <p:cNvPr id="120" name="Copyright and Scholarly Communications Services Middleton Library"/>
          <p:cNvSpPr txBox="1">
            <a:spLocks noGrp="1"/>
          </p:cNvSpPr>
          <p:nvPr>
            <p:ph type="subTitle" sz="half" idx="1"/>
          </p:nvPr>
        </p:nvSpPr>
        <p:spPr>
          <a:xfrm>
            <a:off x="767109" y="5446613"/>
            <a:ext cx="11470582" cy="2713981"/>
          </a:xfrm>
          <a:prstGeom prst="rect">
            <a:avLst/>
          </a:prstGeom>
        </p:spPr>
        <p:txBody>
          <a:bodyPr/>
          <a:lstStyle/>
          <a:p>
            <a:pPr>
              <a:defRPr sz="3000"/>
            </a:pPr>
            <a:r>
              <a:t>Copyright and Scholarly Communications Services </a:t>
            </a:r>
            <a:r>
              <a:rPr u="sng">
                <a:hlinkClick r:id="rId3"/>
              </a:rPr>
              <a:t>Middleton Library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opyright Services"/>
          <p:cNvSpPr txBox="1">
            <a:spLocks noGrp="1"/>
          </p:cNvSpPr>
          <p:nvPr>
            <p:ph type="title"/>
          </p:nvPr>
        </p:nvSpPr>
        <p:spPr>
          <a:xfrm>
            <a:off x="1104900" y="838200"/>
            <a:ext cx="10795000" cy="2362200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r>
              <a:t>Copyright Services</a:t>
            </a:r>
          </a:p>
        </p:txBody>
      </p:sp>
      <p:sp>
        <p:nvSpPr>
          <p:cNvPr id="125" name="Fair Use…"/>
          <p:cNvSpPr txBox="1">
            <a:spLocks noGrp="1"/>
          </p:cNvSpPr>
          <p:nvPr>
            <p:ph type="body" idx="1"/>
          </p:nvPr>
        </p:nvSpPr>
        <p:spPr>
          <a:xfrm>
            <a:off x="1244600" y="2844800"/>
            <a:ext cx="10795000" cy="5715000"/>
          </a:xfrm>
          <a:prstGeom prst="rect">
            <a:avLst/>
          </a:prstGeom>
        </p:spPr>
        <p:txBody>
          <a:bodyPr/>
          <a:lstStyle/>
          <a:p>
            <a:pPr algn="ctr">
              <a:buBlip>
                <a:blip r:embed="rId3"/>
              </a:buBlip>
            </a:pPr>
            <a:r>
              <a:rPr u="sng">
                <a:hlinkClick r:id="rId4"/>
              </a:rPr>
              <a:t>Fair Use</a:t>
            </a:r>
          </a:p>
          <a:p>
            <a:pPr algn="ctr">
              <a:buBlip>
                <a:blip r:embed="rId3"/>
              </a:buBlip>
            </a:pPr>
            <a:r>
              <a:rPr u="sng">
                <a:hlinkClick r:id="rId5"/>
              </a:rPr>
              <a:t>Permissions</a:t>
            </a:r>
          </a:p>
          <a:p>
            <a:pPr algn="ctr">
              <a:buBlip>
                <a:blip r:embed="rId3"/>
              </a:buBlip>
            </a:pPr>
            <a:r>
              <a:rPr u="sng">
                <a:hlinkClick r:id="rId6"/>
              </a:rPr>
              <a:t>Ownership</a:t>
            </a:r>
            <a:r>
              <a:t> of Self-CreatedWork at LSU</a:t>
            </a:r>
          </a:p>
          <a:p>
            <a:pPr algn="ctr">
              <a:buBlip>
                <a:blip r:embed="rId3"/>
              </a:buBlip>
            </a:pPr>
            <a:r>
              <a:rPr u="sng">
                <a:hlinkClick r:id="rId7"/>
              </a:rPr>
              <a:t>TEACH Act</a:t>
            </a:r>
          </a:p>
          <a:p>
            <a:pPr algn="ctr">
              <a:buBlip>
                <a:blip r:embed="rId3"/>
              </a:buBlip>
            </a:pPr>
            <a:r>
              <a:t>General Copyright Information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cholarly Communications…"/>
          <p:cNvSpPr txBox="1">
            <a:spLocks noGrp="1"/>
          </p:cNvSpPr>
          <p:nvPr>
            <p:ph type="title"/>
          </p:nvPr>
        </p:nvSpPr>
        <p:spPr>
          <a:xfrm>
            <a:off x="990600" y="1092200"/>
            <a:ext cx="10795000" cy="2362200"/>
          </a:xfrm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Scholarly Communications</a:t>
            </a:r>
          </a:p>
          <a:p>
            <a:pPr>
              <a:defRPr sz="6000"/>
            </a:pPr>
            <a:r>
              <a:t>Services</a:t>
            </a:r>
          </a:p>
        </p:txBody>
      </p:sp>
      <p:sp>
        <p:nvSpPr>
          <p:cNvPr id="130" name="Creative Commons Licenses…"/>
          <p:cNvSpPr txBox="1">
            <a:spLocks noGrp="1"/>
          </p:cNvSpPr>
          <p:nvPr>
            <p:ph type="body" sz="half" idx="1"/>
          </p:nvPr>
        </p:nvSpPr>
        <p:spPr>
          <a:xfrm>
            <a:off x="990600" y="3850382"/>
            <a:ext cx="11023600" cy="2880618"/>
          </a:xfrm>
          <a:prstGeom prst="rect">
            <a:avLst/>
          </a:prstGeom>
        </p:spPr>
        <p:txBody>
          <a:bodyPr/>
          <a:lstStyle/>
          <a:p>
            <a:pPr marL="369569" indent="-369569" algn="ctr" defTabSz="566674">
              <a:spcBef>
                <a:spcPts val="3100"/>
              </a:spcBef>
              <a:buBlip>
                <a:blip r:embed="rId3"/>
              </a:buBlip>
              <a:defRPr sz="4171"/>
            </a:pPr>
            <a:r>
              <a:t>Creative Commons Licenses</a:t>
            </a:r>
          </a:p>
          <a:p>
            <a:pPr marL="369569" indent="-369569" algn="ctr" defTabSz="566674">
              <a:spcBef>
                <a:spcPts val="3100"/>
              </a:spcBef>
              <a:buBlip>
                <a:blip r:embed="rId3"/>
              </a:buBlip>
              <a:defRPr sz="4171"/>
            </a:pPr>
            <a:r>
              <a:t>Contract Terms</a:t>
            </a:r>
          </a:p>
          <a:p>
            <a:pPr marL="369569" indent="-369569" algn="ctr" defTabSz="566674">
              <a:spcBef>
                <a:spcPts val="3100"/>
              </a:spcBef>
              <a:buBlip>
                <a:blip r:embed="rId3"/>
              </a:buBlip>
              <a:defRPr sz="4171"/>
            </a:pPr>
            <a:r>
              <a:t>Negotiation Tips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Monday Morning Copyright.png.pdf" descr="Monday Morning Copyright.png.pd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87263" y="862508"/>
            <a:ext cx="10430274" cy="80285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8AECCD-22D7-4CC7-A688-DDCCB2F89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Drop in workshop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972E-9D7F-42D4-BC09-90FA71D05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Laying down the beats</a:t>
            </a:r>
          </a:p>
        </p:txBody>
      </p:sp>
      <p:pic>
        <p:nvPicPr>
          <p:cNvPr id="136" name="laying down the beats, laying down the law (1).pdf.pdf" descr="laying down the beats, laying down the law (1).pdf.pd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17095" y="609491"/>
            <a:ext cx="6489699" cy="838050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Darcee Olson…"/>
          <p:cNvSpPr txBox="1">
            <a:spLocks noGrp="1"/>
          </p:cNvSpPr>
          <p:nvPr>
            <p:ph type="body" idx="1"/>
          </p:nvPr>
        </p:nvSpPr>
        <p:spPr>
          <a:xfrm>
            <a:off x="1295400" y="762000"/>
            <a:ext cx="10795000" cy="7874000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</a:pPr>
            <a:r>
              <a:rPr dirty="0"/>
              <a:t>Darcee Olson</a:t>
            </a:r>
          </a:p>
          <a:p>
            <a:pPr marL="0" indent="0" algn="ctr">
              <a:spcBef>
                <a:spcPts val="0"/>
              </a:spcBef>
              <a:buSzTx/>
              <a:buNone/>
              <a:defRPr sz="3200"/>
            </a:pPr>
            <a:r>
              <a:rPr dirty="0"/>
              <a:t>Copyright and Scholarly Communications Policy Director</a:t>
            </a:r>
          </a:p>
          <a:p>
            <a:pPr marL="0" indent="0" algn="ctr">
              <a:spcBef>
                <a:spcPts val="0"/>
              </a:spcBef>
              <a:buSzTx/>
              <a:buNone/>
              <a:defRPr sz="3200"/>
            </a:pPr>
            <a:endParaRPr dirty="0"/>
          </a:p>
          <a:p>
            <a:pPr marL="0" indent="0" algn="ctr">
              <a:spcBef>
                <a:spcPts val="0"/>
              </a:spcBef>
              <a:buSzTx/>
              <a:buNone/>
              <a:defRPr sz="3000"/>
            </a:pPr>
            <a:r>
              <a:rPr u="sng" dirty="0">
                <a:hlinkClick r:id="rId2"/>
              </a:rPr>
              <a:t>Zoom Office Hours</a:t>
            </a:r>
          </a:p>
          <a:p>
            <a:pPr marL="0" indent="0" algn="ctr">
              <a:spcBef>
                <a:spcPts val="0"/>
              </a:spcBef>
              <a:buSzTx/>
              <a:buNone/>
              <a:defRPr sz="3000"/>
            </a:pPr>
            <a:r>
              <a:rPr dirty="0"/>
              <a:t>Monday, Tuesday, Thursday 8-12</a:t>
            </a:r>
          </a:p>
          <a:p>
            <a:pPr marL="0" indent="0" algn="ctr">
              <a:spcBef>
                <a:spcPts val="0"/>
              </a:spcBef>
              <a:buSzTx/>
              <a:buNone/>
              <a:defRPr sz="3000"/>
            </a:pPr>
            <a:endParaRPr dirty="0"/>
          </a:p>
          <a:p>
            <a:pPr marL="0" indent="0" algn="ctr">
              <a:spcBef>
                <a:spcPts val="0"/>
              </a:spcBef>
              <a:buSzTx/>
              <a:buNone/>
              <a:defRPr sz="3000"/>
            </a:pPr>
            <a:r>
              <a:rPr dirty="0"/>
              <a:t>Dean’s Office - Middleton Library</a:t>
            </a:r>
          </a:p>
          <a:p>
            <a:pPr marL="0" indent="0" algn="ctr">
              <a:spcBef>
                <a:spcPts val="0"/>
              </a:spcBef>
              <a:buSzTx/>
              <a:buNone/>
              <a:defRPr sz="3000"/>
            </a:pPr>
            <a:r>
              <a:rPr dirty="0"/>
              <a:t>Louisiana State University</a:t>
            </a:r>
          </a:p>
          <a:p>
            <a:pPr marL="0" indent="0" algn="ctr">
              <a:spcBef>
                <a:spcPts val="0"/>
              </a:spcBef>
              <a:buSzTx/>
              <a:buNone/>
              <a:defRPr sz="3000"/>
            </a:pPr>
            <a:r>
              <a:rPr u="sng" dirty="0">
                <a:hlinkClick r:id="rId3"/>
              </a:rPr>
              <a:t>olson1@lsu.edu</a:t>
            </a:r>
          </a:p>
          <a:p>
            <a:pPr marL="0" indent="0" algn="ctr">
              <a:spcBef>
                <a:spcPts val="0"/>
              </a:spcBef>
              <a:buSzTx/>
              <a:buNone/>
              <a:defRPr sz="3000"/>
            </a:pPr>
            <a:r>
              <a:rPr dirty="0"/>
              <a:t>225-578-1981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8338B-AE4A-468C-B01B-BA91588D664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Darcee contact info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442BDEC181AE49B81F2FFD439D3E60" ma:contentTypeVersion="12" ma:contentTypeDescription="Create a new document." ma:contentTypeScope="" ma:versionID="0926e3987b7fdecdd7cbad44c44c6599">
  <xsd:schema xmlns:xsd="http://www.w3.org/2001/XMLSchema" xmlns:xs="http://www.w3.org/2001/XMLSchema" xmlns:p="http://schemas.microsoft.com/office/2006/metadata/properties" xmlns:ns3="79374cc3-e8a1-465f-92db-3730df0b13be" xmlns:ns4="18fdd7bc-a671-41c0-89b2-ca98447c7aa8" targetNamespace="http://schemas.microsoft.com/office/2006/metadata/properties" ma:root="true" ma:fieldsID="eb7889c52b165b8a9b6094aa47e6d83c" ns3:_="" ns4:_="">
    <xsd:import namespace="79374cc3-e8a1-465f-92db-3730df0b13be"/>
    <xsd:import namespace="18fdd7bc-a671-41c0-89b2-ca98447c7a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74cc3-e8a1-465f-92db-3730df0b13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dd7bc-a671-41c0-89b2-ca98447c7aa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EEE179-AD27-4360-BB36-7DB2D3C37F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374cc3-e8a1-465f-92db-3730df0b13be"/>
    <ds:schemaRef ds:uri="18fdd7bc-a671-41c0-89b2-ca98447c7a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D5286D-97EB-4A42-BDC1-8ACB726D03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0F2BB4-5F5E-4B50-A4ED-BAD4A6BA5EE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Custom</PresentationFormat>
  <Paragraphs>35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Didot</vt:lpstr>
      <vt:lpstr>Helvetica Neue</vt:lpstr>
      <vt:lpstr>Zapfino</vt:lpstr>
      <vt:lpstr>Renaissance</vt:lpstr>
      <vt:lpstr>©</vt:lpstr>
      <vt:lpstr>Copyright Services</vt:lpstr>
      <vt:lpstr>Scholarly Communications Services</vt:lpstr>
      <vt:lpstr>Drop in workshop</vt:lpstr>
      <vt:lpstr>Laying down the beats</vt:lpstr>
      <vt:lpstr>Darcee 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</dc:title>
  <dc:creator>Susannah V Knoll</dc:creator>
  <cp:lastModifiedBy>Susannah V Knoll</cp:lastModifiedBy>
  <cp:revision>1</cp:revision>
  <dcterms:modified xsi:type="dcterms:W3CDTF">2020-04-22T16:45:23Z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0x01010042442BDEC181AE49B81F2FFD439D3E60</vt:lpwstr>
  </property>
</Properties>
</file>