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57" r:id="rId4"/>
    <p:sldId id="264" r:id="rId5"/>
    <p:sldId id="258" r:id="rId6"/>
    <p:sldId id="263" r:id="rId7"/>
    <p:sldId id="279" r:id="rId8"/>
    <p:sldId id="280" r:id="rId9"/>
    <p:sldId id="265" r:id="rId10"/>
    <p:sldId id="281" r:id="rId11"/>
    <p:sldId id="282" r:id="rId12"/>
    <p:sldId id="283" r:id="rId13"/>
    <p:sldId id="284" r:id="rId14"/>
    <p:sldId id="285" r:id="rId15"/>
    <p:sldId id="286" r:id="rId16"/>
    <p:sldId id="287" r:id="rId17"/>
    <p:sldId id="288" r:id="rId18"/>
    <p:sldId id="267" r:id="rId19"/>
    <p:sldId id="289" r:id="rId20"/>
    <p:sldId id="290" r:id="rId21"/>
    <p:sldId id="292" r:id="rId22"/>
    <p:sldId id="291" r:id="rId23"/>
    <p:sldId id="293" r:id="rId24"/>
    <p:sldId id="294" r:id="rId25"/>
    <p:sldId id="295" r:id="rId26"/>
    <p:sldId id="277" r:id="rId27"/>
    <p:sldId id="278" r:id="rId28"/>
    <p:sldId id="262" r:id="rId29"/>
    <p:sldId id="261"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E3286-B6E9-41AC-B942-054412557744}" type="datetimeFigureOut">
              <a:rPr lang="en-US" smtClean="0"/>
              <a:t>8/15/2019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F4A87-6588-460D-AE2A-B1DB7FB16CE9}" type="slidenum">
              <a:rPr lang="en-US" smtClean="0"/>
              <a:t>‹#›</a:t>
            </a:fld>
            <a:endParaRPr lang="en-US"/>
          </a:p>
        </p:txBody>
      </p:sp>
    </p:spTree>
    <p:extLst>
      <p:ext uri="{BB962C8B-B14F-4D97-AF65-F5344CB8AC3E}">
        <p14:creationId xmlns:p14="http://schemas.microsoft.com/office/powerpoint/2010/main" val="379835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1</a:t>
            </a:fld>
            <a:endParaRPr lang="en-US"/>
          </a:p>
        </p:txBody>
      </p:sp>
    </p:spTree>
    <p:extLst>
      <p:ext uri="{BB962C8B-B14F-4D97-AF65-F5344CB8AC3E}">
        <p14:creationId xmlns:p14="http://schemas.microsoft.com/office/powerpoint/2010/main" val="82595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27</a:t>
            </a:fld>
            <a:endParaRPr lang="en-US"/>
          </a:p>
        </p:txBody>
      </p:sp>
    </p:spTree>
    <p:extLst>
      <p:ext uri="{BB962C8B-B14F-4D97-AF65-F5344CB8AC3E}">
        <p14:creationId xmlns:p14="http://schemas.microsoft.com/office/powerpoint/2010/main" val="361808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28</a:t>
            </a:fld>
            <a:endParaRPr lang="en-US"/>
          </a:p>
        </p:txBody>
      </p:sp>
    </p:spTree>
    <p:extLst>
      <p:ext uri="{BB962C8B-B14F-4D97-AF65-F5344CB8AC3E}">
        <p14:creationId xmlns:p14="http://schemas.microsoft.com/office/powerpoint/2010/main" val="211335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29</a:t>
            </a:fld>
            <a:endParaRPr lang="en-US"/>
          </a:p>
        </p:txBody>
      </p:sp>
    </p:spTree>
    <p:extLst>
      <p:ext uri="{BB962C8B-B14F-4D97-AF65-F5344CB8AC3E}">
        <p14:creationId xmlns:p14="http://schemas.microsoft.com/office/powerpoint/2010/main" val="336267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30</a:t>
            </a:fld>
            <a:endParaRPr lang="en-US"/>
          </a:p>
        </p:txBody>
      </p:sp>
    </p:spTree>
    <p:extLst>
      <p:ext uri="{BB962C8B-B14F-4D97-AF65-F5344CB8AC3E}">
        <p14:creationId xmlns:p14="http://schemas.microsoft.com/office/powerpoint/2010/main" val="1141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2</a:t>
            </a:fld>
            <a:endParaRPr lang="en-US"/>
          </a:p>
        </p:txBody>
      </p:sp>
    </p:spTree>
    <p:extLst>
      <p:ext uri="{BB962C8B-B14F-4D97-AF65-F5344CB8AC3E}">
        <p14:creationId xmlns:p14="http://schemas.microsoft.com/office/powerpoint/2010/main" val="266792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3</a:t>
            </a:fld>
            <a:endParaRPr lang="en-US"/>
          </a:p>
        </p:txBody>
      </p:sp>
    </p:spTree>
    <p:extLst>
      <p:ext uri="{BB962C8B-B14F-4D97-AF65-F5344CB8AC3E}">
        <p14:creationId xmlns:p14="http://schemas.microsoft.com/office/powerpoint/2010/main" val="61374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4</a:t>
            </a:fld>
            <a:endParaRPr lang="en-US"/>
          </a:p>
        </p:txBody>
      </p:sp>
    </p:spTree>
    <p:extLst>
      <p:ext uri="{BB962C8B-B14F-4D97-AF65-F5344CB8AC3E}">
        <p14:creationId xmlns:p14="http://schemas.microsoft.com/office/powerpoint/2010/main" val="170176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5</a:t>
            </a:fld>
            <a:endParaRPr lang="en-US"/>
          </a:p>
        </p:txBody>
      </p:sp>
    </p:spTree>
    <p:extLst>
      <p:ext uri="{BB962C8B-B14F-4D97-AF65-F5344CB8AC3E}">
        <p14:creationId xmlns:p14="http://schemas.microsoft.com/office/powerpoint/2010/main" val="239443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6</a:t>
            </a:fld>
            <a:endParaRPr lang="en-US"/>
          </a:p>
        </p:txBody>
      </p:sp>
    </p:spTree>
    <p:extLst>
      <p:ext uri="{BB962C8B-B14F-4D97-AF65-F5344CB8AC3E}">
        <p14:creationId xmlns:p14="http://schemas.microsoft.com/office/powerpoint/2010/main" val="56935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9</a:t>
            </a:fld>
            <a:endParaRPr lang="en-US"/>
          </a:p>
        </p:txBody>
      </p:sp>
    </p:spTree>
    <p:extLst>
      <p:ext uri="{BB962C8B-B14F-4D97-AF65-F5344CB8AC3E}">
        <p14:creationId xmlns:p14="http://schemas.microsoft.com/office/powerpoint/2010/main" val="56935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18</a:t>
            </a:fld>
            <a:endParaRPr lang="en-US"/>
          </a:p>
        </p:txBody>
      </p:sp>
    </p:spTree>
    <p:extLst>
      <p:ext uri="{BB962C8B-B14F-4D97-AF65-F5344CB8AC3E}">
        <p14:creationId xmlns:p14="http://schemas.microsoft.com/office/powerpoint/2010/main" val="56935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4A87-6588-460D-AE2A-B1DB7FB16CE9}" type="slidenum">
              <a:rPr lang="en-US" smtClean="0"/>
              <a:t>26</a:t>
            </a:fld>
            <a:endParaRPr lang="en-US"/>
          </a:p>
        </p:txBody>
      </p:sp>
    </p:spTree>
    <p:extLst>
      <p:ext uri="{BB962C8B-B14F-4D97-AF65-F5344CB8AC3E}">
        <p14:creationId xmlns:p14="http://schemas.microsoft.com/office/powerpoint/2010/main" val="301885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DB76E4-4D1B-49DF-A5A2-6F432FA2760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4F8CA36-BCA0-47B3-9137-8BA0C09EBE3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B76E4-4D1B-49DF-A5A2-6F432FA2760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B76E4-4D1B-49DF-A5A2-6F432FA2760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B76E4-4D1B-49DF-A5A2-6F432FA2760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DB76E4-4D1B-49DF-A5A2-6F432FA2760C}" type="datetimeFigureOut">
              <a:rPr lang="en-US" smtClean="0"/>
              <a:t>8/15/2019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CA36-BCA0-47B3-9137-8BA0C09EBE3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B76E4-4D1B-49DF-A5A2-6F432FA2760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B76E4-4D1B-49DF-A5A2-6F432FA2760C}"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DB76E4-4D1B-49DF-A5A2-6F432FA2760C}"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0DB76E4-4D1B-49DF-A5A2-6F432FA2760C}"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8CA36-BCA0-47B3-9137-8BA0C09EBE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B76E4-4D1B-49DF-A5A2-6F432FA2760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CA36-BCA0-47B3-9137-8BA0C09EBE3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F0DB76E4-4D1B-49DF-A5A2-6F432FA2760C}" type="datetimeFigureOut">
              <a:rPr lang="en-US" smtClean="0"/>
              <a:t>8/15/2019</a:t>
            </a:fld>
            <a:endParaRPr lang="en-US"/>
          </a:p>
        </p:txBody>
      </p:sp>
      <p:sp>
        <p:nvSpPr>
          <p:cNvPr id="7" name="Slide Number Placeholder 6"/>
          <p:cNvSpPr>
            <a:spLocks noGrp="1"/>
          </p:cNvSpPr>
          <p:nvPr>
            <p:ph type="sldNum" sz="quarter" idx="12"/>
          </p:nvPr>
        </p:nvSpPr>
        <p:spPr/>
        <p:txBody>
          <a:bodyPr/>
          <a:lstStyle/>
          <a:p>
            <a:fld id="{74F8CA36-BCA0-47B3-9137-8BA0C09EBE3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0DB76E4-4D1B-49DF-A5A2-6F432FA2760C}" type="datetimeFigureOut">
              <a:rPr lang="en-US" smtClean="0"/>
              <a:t>8/15/2019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4F8CA36-BCA0-47B3-9137-8BA0C09EBE3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cmststudent@ls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su.edu/cm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uryale.sbs.umass.edu/PsychWeb/HumanSubjects/dat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suhumanresearch.sona-systems.com/Default.aspx?ReturnUr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su.edu/cm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Department </a:t>
            </a:r>
            <a:r>
              <a:rPr lang="en-US"/>
              <a:t>of Communication Studies</a:t>
            </a:r>
          </a:p>
        </p:txBody>
      </p:sp>
      <p:sp>
        <p:nvSpPr>
          <p:cNvPr id="2" name="Title 1"/>
          <p:cNvSpPr>
            <a:spLocks noGrp="1"/>
          </p:cNvSpPr>
          <p:nvPr>
            <p:ph type="ctrTitle"/>
          </p:nvPr>
        </p:nvSpPr>
        <p:spPr/>
        <p:txBody>
          <a:bodyPr/>
          <a:lstStyle/>
          <a:p>
            <a:r>
              <a:rPr lang="en-US" dirty="0"/>
              <a:t>Research Participation System</a:t>
            </a:r>
          </a:p>
        </p:txBody>
      </p:sp>
    </p:spTree>
    <p:extLst>
      <p:ext uri="{BB962C8B-B14F-4D97-AF65-F5344CB8AC3E}">
        <p14:creationId xmlns:p14="http://schemas.microsoft.com/office/powerpoint/2010/main" val="20134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students WITH existing accounts</a:t>
            </a:r>
          </a:p>
        </p:txBody>
      </p:sp>
      <p:sp>
        <p:nvSpPr>
          <p:cNvPr id="3" name="Content Placeholder 2"/>
          <p:cNvSpPr>
            <a:spLocks noGrp="1"/>
          </p:cNvSpPr>
          <p:nvPr>
            <p:ph idx="1"/>
          </p:nvPr>
        </p:nvSpPr>
        <p:spPr/>
        <p:txBody>
          <a:bodyPr>
            <a:normAutofit fontScale="92500" lnSpcReduction="20000"/>
          </a:bodyPr>
          <a:lstStyle/>
          <a:p>
            <a:r>
              <a:rPr lang="en-US" dirty="0"/>
              <a:t>If you already have an account from a previous semester or from a course you took in the Department of Communication Studies or the Department of Psychology, you can continue to use that log in information. </a:t>
            </a:r>
          </a:p>
          <a:p>
            <a:pPr lvl="1"/>
            <a:r>
              <a:rPr lang="en-US" dirty="0"/>
              <a:t>Please note that other LSU departments also use </a:t>
            </a:r>
            <a:r>
              <a:rPr lang="en-US" dirty="0" err="1"/>
              <a:t>Sona</a:t>
            </a:r>
            <a:r>
              <a:rPr lang="en-US" dirty="0"/>
              <a:t> Systems for study signups. You will need an account specific to CMST/PSYC.</a:t>
            </a:r>
          </a:p>
          <a:p>
            <a:endParaRPr lang="en-US" dirty="0"/>
          </a:p>
          <a:p>
            <a:r>
              <a:rPr lang="en-US" dirty="0"/>
              <a:t>If you lost your information, click on the “Forgot Password?” link.  (see above)</a:t>
            </a:r>
          </a:p>
          <a:p>
            <a:endParaRPr lang="en-US" dirty="0"/>
          </a:p>
          <a:p>
            <a:r>
              <a:rPr lang="en-US" dirty="0"/>
              <a:t>The first time you log in during a new semester, you will need to agree to the Human Subjects statement.</a:t>
            </a:r>
          </a:p>
          <a:p>
            <a:endParaRPr lang="en-US" dirty="0"/>
          </a:p>
        </p:txBody>
      </p:sp>
    </p:spTree>
    <p:extLst>
      <p:ext uri="{BB962C8B-B14F-4D97-AF65-F5344CB8AC3E}">
        <p14:creationId xmlns:p14="http://schemas.microsoft.com/office/powerpoint/2010/main" val="154499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Subjects Policy</a:t>
            </a:r>
          </a:p>
        </p:txBody>
      </p:sp>
      <p:sp>
        <p:nvSpPr>
          <p:cNvPr id="3" name="Content Placeholder 2"/>
          <p:cNvSpPr>
            <a:spLocks noGrp="1"/>
          </p:cNvSpPr>
          <p:nvPr>
            <p:ph idx="1"/>
          </p:nvPr>
        </p:nvSpPr>
        <p:spPr/>
        <p:txBody>
          <a:bodyPr/>
          <a:lstStyle/>
          <a:p>
            <a:endParaRPr lang="en-US" dirty="0"/>
          </a:p>
        </p:txBody>
      </p:sp>
      <p:pic>
        <p:nvPicPr>
          <p:cNvPr id="4098" name="Picture 1" descr="Screen Shot of Research Participation System Human Subject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59467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33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Problem #1</a:t>
            </a:r>
          </a:p>
        </p:txBody>
      </p:sp>
      <p:sp>
        <p:nvSpPr>
          <p:cNvPr id="3" name="Content Placeholder 2"/>
          <p:cNvSpPr>
            <a:spLocks noGrp="1"/>
          </p:cNvSpPr>
          <p:nvPr>
            <p:ph idx="1"/>
          </p:nvPr>
        </p:nvSpPr>
        <p:spPr/>
        <p:txBody>
          <a:bodyPr>
            <a:normAutofit/>
          </a:bodyPr>
          <a:lstStyle/>
          <a:p>
            <a:r>
              <a:rPr lang="en-US" dirty="0"/>
              <a:t>If when you try to agree to the privacy policy it tells you that your authentication has expired and to log-in again, you have a problem with your web browser</a:t>
            </a:r>
          </a:p>
          <a:p>
            <a:r>
              <a:rPr lang="en-US" dirty="0"/>
              <a:t>Go to STUDENT INSTRUCTIONS, page 4!</a:t>
            </a:r>
          </a:p>
        </p:txBody>
      </p:sp>
    </p:spTree>
    <p:extLst>
      <p:ext uri="{BB962C8B-B14F-4D97-AF65-F5344CB8AC3E}">
        <p14:creationId xmlns:p14="http://schemas.microsoft.com/office/powerpoint/2010/main" val="397676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students WITH existing accounts</a:t>
            </a:r>
          </a:p>
        </p:txBody>
      </p:sp>
      <p:sp>
        <p:nvSpPr>
          <p:cNvPr id="3" name="Content Placeholder 2"/>
          <p:cNvSpPr>
            <a:spLocks noGrp="1"/>
          </p:cNvSpPr>
          <p:nvPr>
            <p:ph idx="1"/>
          </p:nvPr>
        </p:nvSpPr>
        <p:spPr/>
        <p:txBody>
          <a:bodyPr>
            <a:normAutofit/>
          </a:bodyPr>
          <a:lstStyle/>
          <a:p>
            <a:r>
              <a:rPr lang="en-US" dirty="0"/>
              <a:t> ***</a:t>
            </a:r>
            <a:r>
              <a:rPr lang="en-US" b="1" u="sng" dirty="0"/>
              <a:t>CAREFULLY</a:t>
            </a:r>
            <a:r>
              <a:rPr lang="en-US" dirty="0"/>
              <a:t> select your course or courses from the drop down box of CMST courses. </a:t>
            </a:r>
          </a:p>
          <a:p>
            <a:r>
              <a:rPr lang="en-US" b="1" i="1" dirty="0"/>
              <a:t> If you do not select a course, the system will not allow you to add credits to that course!</a:t>
            </a:r>
            <a:endParaRPr lang="en-US" dirty="0"/>
          </a:p>
          <a:p>
            <a:r>
              <a:rPr lang="en-US" dirty="0"/>
              <a:t>Please make sure you choose the CORRECT SECTION for the course/courses you are taking   this semester. This is the primary problem that students have with the system – they are in one class then switch to another and their credits are then allocated to the wrong course.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41963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students WITH existing accounts</a:t>
            </a:r>
          </a:p>
        </p:txBody>
      </p:sp>
      <p:sp>
        <p:nvSpPr>
          <p:cNvPr id="3" name="Content Placeholder 2"/>
          <p:cNvSpPr>
            <a:spLocks noGrp="1"/>
          </p:cNvSpPr>
          <p:nvPr>
            <p:ph idx="1"/>
          </p:nvPr>
        </p:nvSpPr>
        <p:spPr/>
        <p:txBody>
          <a:bodyPr>
            <a:normAutofit/>
          </a:bodyPr>
          <a:lstStyle/>
          <a:p>
            <a:r>
              <a:rPr lang="en-US" dirty="0"/>
              <a:t> To select your classes, click on MY PROFILE</a:t>
            </a:r>
          </a:p>
          <a:p>
            <a:pPr marL="114300" indent="0">
              <a:buNone/>
            </a:pPr>
            <a:endParaRPr lang="en-US" dirty="0"/>
          </a:p>
          <a:p>
            <a:pPr marL="114300" indent="0">
              <a:buNone/>
            </a:pPr>
            <a:endParaRPr lang="en-US" dirty="0"/>
          </a:p>
        </p:txBody>
      </p:sp>
      <p:pic>
        <p:nvPicPr>
          <p:cNvPr id="5122" name="Picture 2" descr="Screen Shot of Research Participation page with My Profile highligh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45339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23" name="AutoShape 3" descr="Screen Shot of Research Participation Page with My Profile highlighted."/>
          <p:cNvCxnSpPr>
            <a:cxnSpLocks noChangeShapeType="1"/>
          </p:cNvCxnSpPr>
          <p:nvPr/>
        </p:nvCxnSpPr>
        <p:spPr bwMode="auto">
          <a:xfrm flipV="1">
            <a:off x="3738130" y="2971800"/>
            <a:ext cx="1744663" cy="15875"/>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124" name="AutoShape 4" descr="Screen Shot of Research Participation Page with My Profile highlighted."/>
          <p:cNvCxnSpPr>
            <a:cxnSpLocks noChangeShapeType="1"/>
          </p:cNvCxnSpPr>
          <p:nvPr/>
        </p:nvCxnSpPr>
        <p:spPr bwMode="auto">
          <a:xfrm flipV="1">
            <a:off x="3769880" y="3689350"/>
            <a:ext cx="1743075" cy="1428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125" name="AutoShape 5" descr="Screen Shot of Research Participation Page with My Profile highlighted."/>
          <p:cNvCxnSpPr>
            <a:cxnSpLocks noChangeShapeType="1"/>
          </p:cNvCxnSpPr>
          <p:nvPr/>
        </p:nvCxnSpPr>
        <p:spPr bwMode="auto">
          <a:xfrm>
            <a:off x="3761943" y="298767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126" name="AutoShape 6" descr="Screen Shot of Research Participation Page with My Profile highlighted."/>
          <p:cNvCxnSpPr>
            <a:cxnSpLocks noChangeShapeType="1"/>
          </p:cNvCxnSpPr>
          <p:nvPr/>
        </p:nvCxnSpPr>
        <p:spPr bwMode="auto">
          <a:xfrm>
            <a:off x="5482793" y="296862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202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students WITH existing accounts</a:t>
            </a:r>
          </a:p>
        </p:txBody>
      </p:sp>
      <p:sp>
        <p:nvSpPr>
          <p:cNvPr id="3" name="Content Placeholder 2"/>
          <p:cNvSpPr>
            <a:spLocks noGrp="1"/>
          </p:cNvSpPr>
          <p:nvPr>
            <p:ph idx="1"/>
          </p:nvPr>
        </p:nvSpPr>
        <p:spPr/>
        <p:txBody>
          <a:bodyPr>
            <a:normAutofit/>
          </a:bodyPr>
          <a:lstStyle/>
          <a:p>
            <a:r>
              <a:rPr lang="en-US" dirty="0"/>
              <a:t> Within MY PROFILE, you can “change” or “add” courses.</a:t>
            </a:r>
          </a:p>
          <a:p>
            <a:endParaRPr lang="en-US" dirty="0"/>
          </a:p>
          <a:p>
            <a:pPr marL="114300" indent="0">
              <a:buNone/>
            </a:pPr>
            <a:endParaRPr lang="en-US" dirty="0"/>
          </a:p>
          <a:p>
            <a:pPr marL="114300" indent="0">
              <a:buNone/>
            </a:pPr>
            <a:endParaRPr lang="en-US" dirty="0"/>
          </a:p>
        </p:txBody>
      </p:sp>
      <p:pic>
        <p:nvPicPr>
          <p:cNvPr id="6148" name="Picture 1" descr="Screen Shot of My Profile drop down menu that shows how to change or add a course to your profi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59467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3" name="AutoShape 3" descr="Screen Shot of My Profile drop down menu that shows how to change or add a course to your profile. "/>
          <p:cNvCxnSpPr>
            <a:cxnSpLocks noChangeShapeType="1"/>
          </p:cNvCxnSpPr>
          <p:nvPr/>
        </p:nvCxnSpPr>
        <p:spPr bwMode="auto">
          <a:xfrm flipV="1">
            <a:off x="3505200" y="4419600"/>
            <a:ext cx="1744663" cy="15875"/>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124" name="AutoShape 4" descr="Screen Shot of My Profile drop down menu that shows how to change or add a course to your profile. "/>
          <p:cNvCxnSpPr>
            <a:cxnSpLocks noChangeShapeType="1"/>
          </p:cNvCxnSpPr>
          <p:nvPr/>
        </p:nvCxnSpPr>
        <p:spPr bwMode="auto">
          <a:xfrm flipV="1">
            <a:off x="3536950" y="5137150"/>
            <a:ext cx="1743075" cy="1428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125" name="AutoShape 5" descr="Screen Shot of My Profile drop down menu that shows how to change or add a course to your profile. "/>
          <p:cNvCxnSpPr>
            <a:cxnSpLocks noChangeShapeType="1"/>
          </p:cNvCxnSpPr>
          <p:nvPr/>
        </p:nvCxnSpPr>
        <p:spPr bwMode="auto">
          <a:xfrm>
            <a:off x="3529013" y="443547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126" name="AutoShape 6" descr="Screen Shot of My Profile drop down menu that shows how to change or add a course to your profile. "/>
          <p:cNvCxnSpPr>
            <a:cxnSpLocks noChangeShapeType="1"/>
          </p:cNvCxnSpPr>
          <p:nvPr/>
        </p:nvCxnSpPr>
        <p:spPr bwMode="auto">
          <a:xfrm>
            <a:off x="5249863" y="441642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396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For students WITHOUT an existing account: </a:t>
            </a:r>
            <a:br>
              <a:rPr lang="en-US" dirty="0"/>
            </a:br>
            <a:endParaRPr lang="en-US" dirty="0"/>
          </a:p>
        </p:txBody>
      </p:sp>
      <p:sp>
        <p:nvSpPr>
          <p:cNvPr id="3" name="Content Placeholder 2"/>
          <p:cNvSpPr>
            <a:spLocks noGrp="1"/>
          </p:cNvSpPr>
          <p:nvPr>
            <p:ph idx="1"/>
          </p:nvPr>
        </p:nvSpPr>
        <p:spPr/>
        <p:txBody>
          <a:bodyPr/>
          <a:lstStyle/>
          <a:p>
            <a:pPr lvl="0"/>
            <a:r>
              <a:rPr lang="en-US" dirty="0"/>
              <a:t>When you get to the RPS, you’ll need to first click the link on the top right of the log-in page that says: </a:t>
            </a:r>
            <a:r>
              <a:rPr lang="en-US" b="1" u="sng" dirty="0"/>
              <a:t>Request Account</a:t>
            </a:r>
            <a:r>
              <a:rPr lang="en-US" dirty="0"/>
              <a:t>. </a:t>
            </a:r>
          </a:p>
          <a:p>
            <a:endParaRPr lang="en-US" dirty="0"/>
          </a:p>
        </p:txBody>
      </p:sp>
      <p:pic>
        <p:nvPicPr>
          <p:cNvPr id="7170" name="Picture 2" descr="Screen Shot of Research Participation web site that highlights Request Account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0"/>
            <a:ext cx="5953125"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7171" name="AutoShape 3" descr="Screen Shot of Research Participation web site that highlights Request Account link."/>
          <p:cNvCxnSpPr>
            <a:cxnSpLocks noChangeShapeType="1"/>
          </p:cNvCxnSpPr>
          <p:nvPr/>
        </p:nvCxnSpPr>
        <p:spPr bwMode="auto">
          <a:xfrm flipV="1">
            <a:off x="4343400" y="4343400"/>
            <a:ext cx="1744663" cy="1428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7172" name="AutoShape 4" descr="Screen Shot of Research Participation web site that highlights Request Account link."/>
          <p:cNvCxnSpPr>
            <a:cxnSpLocks noChangeShapeType="1"/>
          </p:cNvCxnSpPr>
          <p:nvPr/>
        </p:nvCxnSpPr>
        <p:spPr bwMode="auto">
          <a:xfrm flipV="1">
            <a:off x="4375150" y="5059363"/>
            <a:ext cx="1743075" cy="14287"/>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7173" name="AutoShape 5" descr="Screen Shot of Research Participation web site that highlights Request Account link."/>
          <p:cNvCxnSpPr>
            <a:cxnSpLocks noChangeShapeType="1"/>
          </p:cNvCxnSpPr>
          <p:nvPr/>
        </p:nvCxnSpPr>
        <p:spPr bwMode="auto">
          <a:xfrm>
            <a:off x="4367213" y="4357688"/>
            <a:ext cx="0" cy="715962"/>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7174" name="AutoShape 6" descr="Screen Shot of Research Participation web site that highlights Request Account link."/>
          <p:cNvCxnSpPr>
            <a:cxnSpLocks noChangeShapeType="1"/>
          </p:cNvCxnSpPr>
          <p:nvPr/>
        </p:nvCxnSpPr>
        <p:spPr bwMode="auto">
          <a:xfrm>
            <a:off x="6088063" y="4338638"/>
            <a:ext cx="0" cy="715962"/>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3256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For students WITHOUT an existing account: </a:t>
            </a:r>
            <a:br>
              <a:rPr lang="en-US" dirty="0"/>
            </a:br>
            <a:endParaRPr lang="en-US" dirty="0"/>
          </a:p>
        </p:txBody>
      </p:sp>
      <p:sp>
        <p:nvSpPr>
          <p:cNvPr id="3" name="Content Placeholder 2"/>
          <p:cNvSpPr>
            <a:spLocks noGrp="1"/>
          </p:cNvSpPr>
          <p:nvPr>
            <p:ph idx="1"/>
          </p:nvPr>
        </p:nvSpPr>
        <p:spPr/>
        <p:txBody>
          <a:bodyPr/>
          <a:lstStyle/>
          <a:p>
            <a:pPr lvl="0"/>
            <a:r>
              <a:rPr lang="en-US" dirty="0"/>
              <a:t>You will be asked to provide basic information. Your user ID is the first part of your LSU e-mail address, for example: </a:t>
            </a:r>
            <a:r>
              <a:rPr lang="en-US" u="sng" dirty="0">
                <a:hlinkClick r:id="rId2"/>
              </a:rPr>
              <a:t>cmststudent@lsu.edu</a:t>
            </a:r>
            <a:r>
              <a:rPr lang="en-US" dirty="0"/>
              <a:t>. Fill in the required information: </a:t>
            </a:r>
          </a:p>
          <a:p>
            <a:endParaRPr lang="en-US" dirty="0"/>
          </a:p>
        </p:txBody>
      </p:sp>
      <p:pic>
        <p:nvPicPr>
          <p:cNvPr id="8194" name="Picture 2" descr="Screen Shot in Research Participation web site that shows account information that must be entered by user when creating an accou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595312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3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start earning credits?</a:t>
            </a:r>
          </a:p>
        </p:txBody>
      </p:sp>
      <p:sp>
        <p:nvSpPr>
          <p:cNvPr id="3" name="Content Placeholder 2"/>
          <p:cNvSpPr>
            <a:spLocks noGrp="1"/>
          </p:cNvSpPr>
          <p:nvPr>
            <p:ph idx="1"/>
          </p:nvPr>
        </p:nvSpPr>
        <p:spPr/>
        <p:txBody>
          <a:bodyPr>
            <a:normAutofit/>
          </a:bodyPr>
          <a:lstStyle/>
          <a:p>
            <a:pPr lvl="0"/>
            <a:r>
              <a:rPr lang="en-US" b="1" dirty="0"/>
              <a:t>Log into the </a:t>
            </a:r>
            <a:r>
              <a:rPr lang="en-US" b="1" i="1" dirty="0"/>
              <a:t>Research Participation System</a:t>
            </a:r>
          </a:p>
          <a:p>
            <a:pPr lvl="0"/>
            <a:r>
              <a:rPr lang="en-US" dirty="0"/>
              <a:t>Click on </a:t>
            </a:r>
            <a:r>
              <a:rPr lang="en-US" b="1" dirty="0"/>
              <a:t>View Available Studies</a:t>
            </a:r>
            <a:r>
              <a:rPr lang="en-US" dirty="0"/>
              <a:t>. </a:t>
            </a:r>
            <a:endParaRPr lang="en-US" b="1" i="1" dirty="0"/>
          </a:p>
          <a:p>
            <a:pPr marL="114300" indent="0">
              <a:buNone/>
            </a:pPr>
            <a:r>
              <a:rPr lang="en-US" dirty="0"/>
              <a:t> </a:t>
            </a:r>
          </a:p>
          <a:p>
            <a:endParaRPr lang="en-US" dirty="0"/>
          </a:p>
          <a:p>
            <a:endParaRPr lang="en-US" dirty="0"/>
          </a:p>
          <a:p>
            <a:endParaRPr lang="en-US" dirty="0"/>
          </a:p>
          <a:p>
            <a:endParaRPr lang="en-US" dirty="0"/>
          </a:p>
        </p:txBody>
      </p:sp>
      <p:pic>
        <p:nvPicPr>
          <p:cNvPr id="9218" name="Picture 2" descr="Screen Shot of Research Participation web site that show how to view available stud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5953125"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9219" name="AutoShape 3" descr="Screen Shot of Research Participation web site that show how to view available studies."/>
          <p:cNvCxnSpPr>
            <a:cxnSpLocks noChangeShapeType="1"/>
          </p:cNvCxnSpPr>
          <p:nvPr/>
        </p:nvCxnSpPr>
        <p:spPr bwMode="auto">
          <a:xfrm flipV="1">
            <a:off x="2222499" y="3886200"/>
            <a:ext cx="1744663" cy="14287"/>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9220" name="AutoShape 4" descr="Screen Shot of Research Participation web site that show how to view available studies."/>
          <p:cNvCxnSpPr>
            <a:cxnSpLocks noChangeShapeType="1"/>
          </p:cNvCxnSpPr>
          <p:nvPr/>
        </p:nvCxnSpPr>
        <p:spPr bwMode="auto">
          <a:xfrm flipV="1">
            <a:off x="2254249" y="4602162"/>
            <a:ext cx="1743075" cy="15875"/>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9221" name="AutoShape 5" descr="Screen Shot of Research Participation web site that show how to view available studies."/>
          <p:cNvCxnSpPr>
            <a:cxnSpLocks noChangeShapeType="1"/>
          </p:cNvCxnSpPr>
          <p:nvPr/>
        </p:nvCxnSpPr>
        <p:spPr bwMode="auto">
          <a:xfrm>
            <a:off x="2246312" y="3900487"/>
            <a:ext cx="0" cy="71755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9222" name="AutoShape 6" descr="Screen Shot of Research Participation web site that show how to view available studies."/>
          <p:cNvCxnSpPr>
            <a:cxnSpLocks noChangeShapeType="1"/>
          </p:cNvCxnSpPr>
          <p:nvPr/>
        </p:nvCxnSpPr>
        <p:spPr bwMode="auto">
          <a:xfrm>
            <a:off x="3967162" y="3881437"/>
            <a:ext cx="0" cy="71755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613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endParaRPr lang="en-US"/>
          </a:p>
        </p:txBody>
      </p:sp>
      <p:pic>
        <p:nvPicPr>
          <p:cNvPr id="10242" name="Picture 1" descr="Screen Shot of Research Participation web site that shows how an available CMST study is identifi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73" y="2590800"/>
            <a:ext cx="59467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creen Shot of Research Participation web site that shows how an available CMST study is identified.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1390476" cy="1714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1667470"/>
            <a:ext cx="4572000" cy="923330"/>
          </a:xfrm>
          <a:prstGeom prst="rect">
            <a:avLst/>
          </a:prstGeom>
        </p:spPr>
        <p:txBody>
          <a:bodyPr>
            <a:spAutoFit/>
          </a:bodyPr>
          <a:lstStyle/>
          <a:p>
            <a:r>
              <a:rPr lang="en-US" dirty="0"/>
              <a:t>To sign up for an experiment, click on the experiment name to view more information</a:t>
            </a:r>
          </a:p>
        </p:txBody>
      </p:sp>
      <p:cxnSp>
        <p:nvCxnSpPr>
          <p:cNvPr id="6" name="Straight Arrow Connector 5" descr="Screen Shot of Research Participation web site that shows how an available CMST study is identified. "/>
          <p:cNvCxnSpPr/>
          <p:nvPr/>
        </p:nvCxnSpPr>
        <p:spPr>
          <a:xfrm>
            <a:off x="2362200" y="2209800"/>
            <a:ext cx="457200" cy="266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55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read!!!</a:t>
            </a:r>
          </a:p>
        </p:txBody>
      </p:sp>
      <p:sp>
        <p:nvSpPr>
          <p:cNvPr id="3" name="Content Placeholder 2"/>
          <p:cNvSpPr>
            <a:spLocks noGrp="1"/>
          </p:cNvSpPr>
          <p:nvPr>
            <p:ph idx="1"/>
          </p:nvPr>
        </p:nvSpPr>
        <p:spPr/>
        <p:txBody>
          <a:bodyPr/>
          <a:lstStyle/>
          <a:p>
            <a:r>
              <a:rPr lang="en-US" dirty="0"/>
              <a:t>Detailed instructions can be found on the homepage of the Department of Communication Studies. </a:t>
            </a:r>
          </a:p>
          <a:p>
            <a:pPr lvl="1"/>
            <a:r>
              <a:rPr lang="en-US" dirty="0"/>
              <a:t>Go to </a:t>
            </a:r>
            <a:r>
              <a:rPr lang="en-US" u="sng" dirty="0">
                <a:hlinkClick r:id="rId3"/>
              </a:rPr>
              <a:t>http://www.lsu.edu/cmst</a:t>
            </a:r>
            <a:r>
              <a:rPr lang="en-US" dirty="0"/>
              <a:t>. </a:t>
            </a:r>
          </a:p>
          <a:p>
            <a:pPr lvl="2"/>
            <a:r>
              <a:rPr lang="en-US" dirty="0"/>
              <a:t>Then click on RESOURCES and RESEARCH PARTICIPATION SYSTEM. </a:t>
            </a:r>
          </a:p>
          <a:p>
            <a:pPr lvl="2"/>
            <a:r>
              <a:rPr lang="en-US" dirty="0"/>
              <a:t>Scroll down to find the document titled “RPS – Instructions for Students.”</a:t>
            </a:r>
          </a:p>
          <a:p>
            <a:endParaRPr lang="en-US" dirty="0"/>
          </a:p>
        </p:txBody>
      </p:sp>
    </p:spTree>
    <p:extLst>
      <p:ext uri="{BB962C8B-B14F-4D97-AF65-F5344CB8AC3E}">
        <p14:creationId xmlns:p14="http://schemas.microsoft.com/office/powerpoint/2010/main" val="259445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Read about the study and decide if you want to participate</a:t>
            </a:r>
          </a:p>
        </p:txBody>
      </p:sp>
      <p:pic>
        <p:nvPicPr>
          <p:cNvPr id="11266" name="Picture 1" descr="Screen Shot of Research Participation web site that shows how learn more about an available CMST study is identifi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4" y="2590800"/>
            <a:ext cx="59467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7" name="AutoShape 3" descr="Screen Shot of Research Participation web site that shows how to learn more about an available CMST study is identified. "/>
          <p:cNvCxnSpPr>
            <a:cxnSpLocks noChangeShapeType="1"/>
          </p:cNvCxnSpPr>
          <p:nvPr/>
        </p:nvCxnSpPr>
        <p:spPr bwMode="auto">
          <a:xfrm>
            <a:off x="3498850" y="5642842"/>
            <a:ext cx="1320800" cy="7937"/>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1268" name="AutoShape 4" descr="Screen Shot of Research Participation web site that shows how to learn more about an available CMST study is identified. "/>
          <p:cNvCxnSpPr>
            <a:cxnSpLocks noChangeShapeType="1"/>
          </p:cNvCxnSpPr>
          <p:nvPr/>
        </p:nvCxnSpPr>
        <p:spPr bwMode="auto">
          <a:xfrm>
            <a:off x="3505200" y="5534892"/>
            <a:ext cx="1322388" cy="7937"/>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7" name="Straight Arrow Connector 6" descr="Screen Shot of Research Participation web site that shows how to learn more about an available CMST study is identified. "/>
          <p:cNvCxnSpPr/>
          <p:nvPr/>
        </p:nvCxnSpPr>
        <p:spPr>
          <a:xfrm flipH="1">
            <a:off x="4724400" y="3886200"/>
            <a:ext cx="2286000" cy="1644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62800" y="3048000"/>
            <a:ext cx="1524000" cy="923330"/>
          </a:xfrm>
          <a:prstGeom prst="rect">
            <a:avLst/>
          </a:prstGeom>
          <a:noFill/>
        </p:spPr>
        <p:txBody>
          <a:bodyPr wrap="square" rtlCol="0">
            <a:spAutoFit/>
          </a:bodyPr>
          <a:lstStyle/>
          <a:p>
            <a:r>
              <a:rPr lang="en-US" dirty="0"/>
              <a:t>View available time slots!</a:t>
            </a:r>
          </a:p>
        </p:txBody>
      </p:sp>
    </p:spTree>
    <p:extLst>
      <p:ext uri="{BB962C8B-B14F-4D97-AF65-F5344CB8AC3E}">
        <p14:creationId xmlns:p14="http://schemas.microsoft.com/office/powerpoint/2010/main" val="169229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about studies</a:t>
            </a:r>
          </a:p>
        </p:txBody>
      </p:sp>
      <p:sp>
        <p:nvSpPr>
          <p:cNvPr id="3" name="Content Placeholder 2"/>
          <p:cNvSpPr>
            <a:spLocks noGrp="1"/>
          </p:cNvSpPr>
          <p:nvPr>
            <p:ph idx="1"/>
          </p:nvPr>
        </p:nvSpPr>
        <p:spPr/>
        <p:txBody>
          <a:bodyPr/>
          <a:lstStyle/>
          <a:p>
            <a:r>
              <a:rPr lang="en-US" dirty="0"/>
              <a:t>All studies have timeslots</a:t>
            </a:r>
          </a:p>
          <a:p>
            <a:pPr lvl="1"/>
            <a:r>
              <a:rPr lang="en-US" dirty="0"/>
              <a:t>For ONLINE studies, the timeslot is the last possible day and time that you can complete the study for credit</a:t>
            </a:r>
          </a:p>
          <a:p>
            <a:pPr lvl="1"/>
            <a:r>
              <a:rPr lang="en-US" dirty="0"/>
              <a:t>For other studies, the timeslot tells you when and where to show up to complete the study</a:t>
            </a:r>
          </a:p>
        </p:txBody>
      </p:sp>
    </p:spTree>
    <p:extLst>
      <p:ext uri="{BB962C8B-B14F-4D97-AF65-F5344CB8AC3E}">
        <p14:creationId xmlns:p14="http://schemas.microsoft.com/office/powerpoint/2010/main" val="301212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u="sng" dirty="0"/>
              <a:t>Choose the course that you want the credits to count towards </a:t>
            </a:r>
            <a:r>
              <a:rPr lang="en-US" dirty="0"/>
              <a:t>and then click Sign Up (in green).</a:t>
            </a:r>
          </a:p>
          <a:p>
            <a:endParaRPr lang="en-US" dirty="0"/>
          </a:p>
        </p:txBody>
      </p:sp>
      <p:pic>
        <p:nvPicPr>
          <p:cNvPr id="12290" name="Picture 1" descr="Screen Shot of Research Participation web site that shows how to sign up and confirm registration in a CMST st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743200"/>
            <a:ext cx="59467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34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After you click Sign Up, you will see information displayed confirming the time and location of the study you plan to participate in. You will receive an email confirmation as well. You are now signed up for the study. </a:t>
            </a:r>
          </a:p>
          <a:p>
            <a:pPr marL="114300" indent="0">
              <a:buNone/>
            </a:pPr>
            <a:endParaRPr lang="en-US" dirty="0"/>
          </a:p>
          <a:p>
            <a:pPr lvl="0"/>
            <a:r>
              <a:rPr lang="en-US" dirty="0"/>
              <a:t>You will also receive an email reminder the day before the experiment, reminding you of the location and time of the experiment. </a:t>
            </a:r>
          </a:p>
          <a:p>
            <a:pPr marL="114300" indent="0">
              <a:buNone/>
            </a:pPr>
            <a:endParaRPr lang="en-US" dirty="0"/>
          </a:p>
        </p:txBody>
      </p:sp>
    </p:spTree>
    <p:extLst>
      <p:ext uri="{BB962C8B-B14F-4D97-AF65-F5344CB8AC3E}">
        <p14:creationId xmlns:p14="http://schemas.microsoft.com/office/powerpoint/2010/main" val="270864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 if you cannot show up!</a:t>
            </a:r>
          </a:p>
        </p:txBody>
      </p:sp>
      <p:sp>
        <p:nvSpPr>
          <p:cNvPr id="3" name="Content Placeholder 2"/>
          <p:cNvSpPr>
            <a:spLocks noGrp="1"/>
          </p:cNvSpPr>
          <p:nvPr>
            <p:ph idx="1"/>
          </p:nvPr>
        </p:nvSpPr>
        <p:spPr/>
        <p:txBody>
          <a:bodyPr/>
          <a:lstStyle/>
          <a:p>
            <a:pPr lvl="0"/>
            <a:r>
              <a:rPr lang="en-US" dirty="0"/>
              <a:t>Be aware that if you fail to appear for two experiments without prior notification (</a:t>
            </a:r>
            <a:r>
              <a:rPr lang="en-US" b="1" dirty="0"/>
              <a:t>see Canceling a Sign-Up Section</a:t>
            </a:r>
            <a:r>
              <a:rPr lang="en-US" dirty="0"/>
              <a:t>), you will be sent an email informing you that you are restricted from completing any studies for the remainder of the semester. If you feel this email is in error, please contact the researcher in charge of the study with a university-approved excuse.</a:t>
            </a:r>
          </a:p>
          <a:p>
            <a:endParaRPr lang="en-US" dirty="0"/>
          </a:p>
        </p:txBody>
      </p:sp>
    </p:spTree>
    <p:extLst>
      <p:ext uri="{BB962C8B-B14F-4D97-AF65-F5344CB8AC3E}">
        <p14:creationId xmlns:p14="http://schemas.microsoft.com/office/powerpoint/2010/main" val="179253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CANCEL if you cannot show up!</a:t>
            </a:r>
            <a:br>
              <a:rPr lang="en-US" dirty="0"/>
            </a:br>
            <a:r>
              <a:rPr lang="en-US" dirty="0"/>
              <a:t>Reassign credits if needed</a:t>
            </a:r>
          </a:p>
        </p:txBody>
      </p:sp>
      <p:pic>
        <p:nvPicPr>
          <p:cNvPr id="13314" name="Picture 2" descr="Screen Shot of Research Participation web site that shows how to reassign credit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7440476" cy="41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48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your progress</a:t>
            </a:r>
          </a:p>
        </p:txBody>
      </p:sp>
      <p:sp>
        <p:nvSpPr>
          <p:cNvPr id="3" name="Content Placeholder 2"/>
          <p:cNvSpPr>
            <a:spLocks noGrp="1"/>
          </p:cNvSpPr>
          <p:nvPr>
            <p:ph idx="1"/>
          </p:nvPr>
        </p:nvSpPr>
        <p:spPr/>
        <p:txBody>
          <a:bodyPr>
            <a:normAutofit fontScale="92500" lnSpcReduction="10000"/>
          </a:bodyPr>
          <a:lstStyle/>
          <a:p>
            <a:pPr lvl="0"/>
            <a:r>
              <a:rPr lang="en-US" dirty="0"/>
              <a:t>To track your progress choose </a:t>
            </a:r>
            <a:r>
              <a:rPr lang="en-US" b="1" u="sng" dirty="0"/>
              <a:t>My Schedule/Credits</a:t>
            </a:r>
            <a:r>
              <a:rPr lang="en-US" dirty="0"/>
              <a:t> option from the toolbar.</a:t>
            </a:r>
          </a:p>
          <a:p>
            <a:endParaRPr lang="en-US" dirty="0"/>
          </a:p>
          <a:p>
            <a:pPr lvl="0"/>
            <a:r>
              <a:rPr lang="en-US" dirty="0"/>
              <a:t>You will see the experiments that you have signed up for and the credit status for each, and how many credits you have earned for each course. </a:t>
            </a:r>
          </a:p>
          <a:p>
            <a:pPr marL="0" indent="0">
              <a:buNone/>
            </a:pPr>
            <a:endParaRPr lang="en-US" dirty="0"/>
          </a:p>
          <a:p>
            <a:pPr lvl="0"/>
            <a:r>
              <a:rPr lang="en-US" dirty="0"/>
              <a:t>There is a </a:t>
            </a:r>
            <a:r>
              <a:rPr lang="en-US" u="sng" dirty="0">
                <a:hlinkClick r:id="rId3"/>
              </a:rPr>
              <a:t>cut-off date at the end of the semester</a:t>
            </a:r>
            <a:r>
              <a:rPr lang="en-US" dirty="0"/>
              <a:t> (the Tuesday of dead week) by which all experiments must be completed in order to receive class credit. </a:t>
            </a:r>
          </a:p>
          <a:p>
            <a:pPr lvl="1"/>
            <a:r>
              <a:rPr lang="en-US" dirty="0"/>
              <a:t>Be sure to check your totals before the cut-off to ensure that your credits have been counted and make any changes you wish to your account.</a:t>
            </a:r>
          </a:p>
          <a:p>
            <a:endParaRPr lang="en-US" dirty="0"/>
          </a:p>
        </p:txBody>
      </p:sp>
    </p:spTree>
    <p:extLst>
      <p:ext uri="{BB962C8B-B14F-4D97-AF65-F5344CB8AC3E}">
        <p14:creationId xmlns:p14="http://schemas.microsoft.com/office/powerpoint/2010/main" val="274275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a:t>
            </a:r>
          </a:p>
        </p:txBody>
      </p:sp>
      <p:sp>
        <p:nvSpPr>
          <p:cNvPr id="3" name="Content Placeholder 2"/>
          <p:cNvSpPr>
            <a:spLocks noGrp="1"/>
          </p:cNvSpPr>
          <p:nvPr>
            <p:ph idx="1"/>
          </p:nvPr>
        </p:nvSpPr>
        <p:spPr/>
        <p:txBody>
          <a:bodyPr>
            <a:normAutofit fontScale="70000" lnSpcReduction="20000"/>
          </a:bodyPr>
          <a:lstStyle/>
          <a:p>
            <a:pPr lvl="0"/>
            <a:r>
              <a:rPr lang="en-US" b="1" i="1" u="sng" dirty="0"/>
              <a:t>Reassigning Credit</a:t>
            </a:r>
            <a:r>
              <a:rPr lang="en-US" b="1" i="1" dirty="0"/>
              <a:t>:</a:t>
            </a:r>
            <a:r>
              <a:rPr lang="en-US" dirty="0"/>
              <a:t> If you are in multiple CMST courses, you can reassign a credit from one course to another. </a:t>
            </a:r>
          </a:p>
          <a:p>
            <a:endParaRPr lang="en-US" dirty="0"/>
          </a:p>
          <a:p>
            <a:pPr lvl="0"/>
            <a:r>
              <a:rPr lang="en-US" dirty="0"/>
              <a:t>To do so, use the Reassign link that appears when you view your progress. The link appears under the course entry for each item in your progress listing.</a:t>
            </a:r>
          </a:p>
          <a:p>
            <a:pPr marL="0" indent="0">
              <a:buNone/>
            </a:pPr>
            <a:r>
              <a:rPr lang="en-US" dirty="0"/>
              <a:t> </a:t>
            </a:r>
          </a:p>
          <a:p>
            <a:pPr lvl="0"/>
            <a:r>
              <a:rPr lang="en-US" b="1" i="1" u="sng" dirty="0"/>
              <a:t>Retrieving a Lost Password</a:t>
            </a:r>
            <a:r>
              <a:rPr lang="en-US" i="1" u="sng" dirty="0"/>
              <a:t>: </a:t>
            </a:r>
            <a:r>
              <a:rPr lang="en-US" dirty="0"/>
              <a:t>If you have forgotten or do not have your password, you can click a link on the bottom left of the log in page that says: Lost Your Password-Click Here to Retrieve it. Your password will them be emailed to you.</a:t>
            </a:r>
          </a:p>
          <a:p>
            <a:pPr marL="0" indent="0">
              <a:buNone/>
            </a:pPr>
            <a:r>
              <a:rPr lang="en-US" dirty="0"/>
              <a:t> </a:t>
            </a:r>
          </a:p>
          <a:p>
            <a:pPr lvl="0"/>
            <a:r>
              <a:rPr lang="en-US" b="1" i="1" u="sng" dirty="0"/>
              <a:t>Changing Your Password,</a:t>
            </a:r>
            <a:r>
              <a:rPr lang="en-US" b="1" u="sng" dirty="0"/>
              <a:t> </a:t>
            </a:r>
            <a:r>
              <a:rPr lang="en-US" b="1" i="1" u="sng" dirty="0"/>
              <a:t>Email Address, and Other Information</a:t>
            </a:r>
            <a:r>
              <a:rPr lang="en-US" dirty="0"/>
              <a:t> To change your password or other information, choose </a:t>
            </a:r>
            <a:r>
              <a:rPr lang="en-US" b="1" dirty="0"/>
              <a:t>My Profile</a:t>
            </a:r>
            <a:r>
              <a:rPr lang="en-US" dirty="0"/>
              <a:t> from the toolbar on the main menu and the “update your profile” page will open. </a:t>
            </a:r>
            <a:r>
              <a:rPr lang="en-US" i="1" dirty="0"/>
              <a:t>If you provide an alternate email address (e.g., Hotmail), this is where emails will be sent rather than to your LSU email</a:t>
            </a:r>
            <a:r>
              <a:rPr lang="en-US" dirty="0"/>
              <a:t>.</a:t>
            </a:r>
          </a:p>
          <a:p>
            <a:endParaRPr lang="en-US" dirty="0"/>
          </a:p>
        </p:txBody>
      </p:sp>
    </p:spTree>
    <p:extLst>
      <p:ext uri="{BB962C8B-B14F-4D97-AF65-F5344CB8AC3E}">
        <p14:creationId xmlns:p14="http://schemas.microsoft.com/office/powerpoint/2010/main" val="2272207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earn credit in another way?</a:t>
            </a:r>
          </a:p>
        </p:txBody>
      </p:sp>
      <p:sp>
        <p:nvSpPr>
          <p:cNvPr id="3" name="Content Placeholder 2"/>
          <p:cNvSpPr>
            <a:spLocks noGrp="1"/>
          </p:cNvSpPr>
          <p:nvPr>
            <p:ph idx="1"/>
          </p:nvPr>
        </p:nvSpPr>
        <p:spPr/>
        <p:txBody>
          <a:bodyPr/>
          <a:lstStyle/>
          <a:p>
            <a:r>
              <a:rPr lang="en-US" dirty="0"/>
              <a:t>In short, no.</a:t>
            </a:r>
          </a:p>
          <a:p>
            <a:pPr lvl="1"/>
            <a:r>
              <a:rPr lang="en-US" dirty="0"/>
              <a:t>Only departmental sanctioned events will count toward a student’s research learning requirement; thus, no credit will be given for a student attending an outside speaker or performance.</a:t>
            </a:r>
          </a:p>
        </p:txBody>
      </p:sp>
    </p:spTree>
    <p:extLst>
      <p:ext uri="{BB962C8B-B14F-4D97-AF65-F5344CB8AC3E}">
        <p14:creationId xmlns:p14="http://schemas.microsoft.com/office/powerpoint/2010/main" val="2547727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earn extra credit?</a:t>
            </a:r>
          </a:p>
        </p:txBody>
      </p:sp>
      <p:sp>
        <p:nvSpPr>
          <p:cNvPr id="3" name="Content Placeholder 2"/>
          <p:cNvSpPr>
            <a:spLocks noGrp="1"/>
          </p:cNvSpPr>
          <p:nvPr>
            <p:ph idx="1"/>
          </p:nvPr>
        </p:nvSpPr>
        <p:spPr/>
        <p:txBody>
          <a:bodyPr/>
          <a:lstStyle/>
          <a:p>
            <a:r>
              <a:rPr lang="en-US" dirty="0"/>
              <a:t>In short, no.</a:t>
            </a:r>
          </a:p>
          <a:p>
            <a:pPr lvl="1"/>
            <a:r>
              <a:rPr lang="en-US" dirty="0"/>
              <a:t>This is a requirement for all students.</a:t>
            </a:r>
          </a:p>
          <a:p>
            <a:pPr lvl="1"/>
            <a:r>
              <a:rPr lang="en-US" dirty="0"/>
              <a:t>Professors MAY offer extra credit in other ways, but that is up to their discretion.</a:t>
            </a:r>
          </a:p>
          <a:p>
            <a:pPr lvl="1"/>
            <a:r>
              <a:rPr lang="en-US" dirty="0"/>
              <a:t>The Department does not promote the use of extra credit in its courses.</a:t>
            </a:r>
          </a:p>
        </p:txBody>
      </p:sp>
    </p:spTree>
    <p:extLst>
      <p:ext uri="{BB962C8B-B14F-4D97-AF65-F5344CB8AC3E}">
        <p14:creationId xmlns:p14="http://schemas.microsoft.com/office/powerpoint/2010/main" val="22471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Learning Requirement</a:t>
            </a:r>
          </a:p>
        </p:txBody>
      </p:sp>
      <p:sp>
        <p:nvSpPr>
          <p:cNvPr id="3" name="Content Placeholder 2"/>
          <p:cNvSpPr>
            <a:spLocks noGrp="1"/>
          </p:cNvSpPr>
          <p:nvPr>
            <p:ph idx="1"/>
          </p:nvPr>
        </p:nvSpPr>
        <p:spPr/>
        <p:txBody>
          <a:bodyPr/>
          <a:lstStyle/>
          <a:p>
            <a:r>
              <a:rPr lang="en-US" dirty="0"/>
              <a:t>All students taking CMST 1061, 2010, 1150, and 2060 must complete a research learning requirement. </a:t>
            </a:r>
          </a:p>
          <a:p>
            <a:r>
              <a:rPr lang="en-US" dirty="0"/>
              <a:t>For each course in which a student is enrolled, he or she must complete 2 research credits. </a:t>
            </a:r>
          </a:p>
        </p:txBody>
      </p:sp>
    </p:spTree>
    <p:extLst>
      <p:ext uri="{BB962C8B-B14F-4D97-AF65-F5344CB8AC3E}">
        <p14:creationId xmlns:p14="http://schemas.microsoft.com/office/powerpoint/2010/main" val="40621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get out of it?</a:t>
            </a:r>
          </a:p>
        </p:txBody>
      </p:sp>
      <p:sp>
        <p:nvSpPr>
          <p:cNvPr id="3" name="Content Placeholder 2"/>
          <p:cNvSpPr>
            <a:spLocks noGrp="1"/>
          </p:cNvSpPr>
          <p:nvPr>
            <p:ph idx="1"/>
          </p:nvPr>
        </p:nvSpPr>
        <p:spPr/>
        <p:txBody>
          <a:bodyPr/>
          <a:lstStyle/>
          <a:p>
            <a:r>
              <a:rPr lang="en-US" b="1" dirty="0"/>
              <a:t>The research learning requirement is worth 2% of your total grade</a:t>
            </a:r>
            <a:endParaRPr lang="en-US" dirty="0"/>
          </a:p>
          <a:p>
            <a:r>
              <a:rPr lang="en-US" dirty="0"/>
              <a:t>You will receive your 2% if you accumulate 2 research credits during the given semester. </a:t>
            </a:r>
          </a:p>
          <a:p>
            <a:r>
              <a:rPr lang="en-US" dirty="0"/>
              <a:t>Failure to complete your 2 credits earns you an F </a:t>
            </a:r>
            <a:r>
              <a:rPr lang="en-US"/>
              <a:t>for 2% </a:t>
            </a:r>
            <a:r>
              <a:rPr lang="en-US" dirty="0"/>
              <a:t>of your course grade.</a:t>
            </a:r>
          </a:p>
        </p:txBody>
      </p:sp>
    </p:spTree>
    <p:extLst>
      <p:ext uri="{BB962C8B-B14F-4D97-AF65-F5344CB8AC3E}">
        <p14:creationId xmlns:p14="http://schemas.microsoft.com/office/powerpoint/2010/main" val="360874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research credit?</a:t>
            </a:r>
          </a:p>
        </p:txBody>
      </p:sp>
      <p:sp>
        <p:nvSpPr>
          <p:cNvPr id="3" name="Content Placeholder 2"/>
          <p:cNvSpPr>
            <a:spLocks noGrp="1"/>
          </p:cNvSpPr>
          <p:nvPr>
            <p:ph idx="1"/>
          </p:nvPr>
        </p:nvSpPr>
        <p:spPr/>
        <p:txBody>
          <a:bodyPr>
            <a:normAutofit/>
          </a:bodyPr>
          <a:lstStyle/>
          <a:p>
            <a:r>
              <a:rPr lang="en-US" dirty="0"/>
              <a:t>There are three ways to earn your credit</a:t>
            </a:r>
          </a:p>
          <a:p>
            <a:pPr lvl="1"/>
            <a:r>
              <a:rPr lang="en-US" dirty="0"/>
              <a:t>Participate in survey or experimental research. You can earn </a:t>
            </a:r>
            <a:r>
              <a:rPr lang="en-US" u="sng" dirty="0"/>
              <a:t>1 credit</a:t>
            </a:r>
            <a:r>
              <a:rPr lang="en-US" dirty="0"/>
              <a:t> for each </a:t>
            </a:r>
            <a:r>
              <a:rPr lang="en-US" b="1" dirty="0"/>
              <a:t>30 minutes of study participation. </a:t>
            </a:r>
          </a:p>
          <a:p>
            <a:pPr lvl="1"/>
            <a:r>
              <a:rPr lang="en-US" dirty="0"/>
              <a:t>Participate in departmentally sanctioned functions such as debate or public speaking competitions. </a:t>
            </a:r>
          </a:p>
          <a:p>
            <a:pPr lvl="1"/>
            <a:r>
              <a:rPr lang="en-US" dirty="0"/>
              <a:t>Serve as a research assistant for a member of the Department certified by the IRB as a Principle Investigator.</a:t>
            </a:r>
          </a:p>
          <a:p>
            <a:endParaRPr lang="en-US" dirty="0"/>
          </a:p>
        </p:txBody>
      </p:sp>
    </p:spTree>
    <p:extLst>
      <p:ext uri="{BB962C8B-B14F-4D97-AF65-F5344CB8AC3E}">
        <p14:creationId xmlns:p14="http://schemas.microsoft.com/office/powerpoint/2010/main" val="218637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earn my credits?</a:t>
            </a:r>
          </a:p>
        </p:txBody>
      </p:sp>
      <p:sp>
        <p:nvSpPr>
          <p:cNvPr id="3" name="Content Placeholder 2"/>
          <p:cNvSpPr>
            <a:spLocks noGrp="1"/>
          </p:cNvSpPr>
          <p:nvPr>
            <p:ph idx="1"/>
          </p:nvPr>
        </p:nvSpPr>
        <p:spPr/>
        <p:txBody>
          <a:bodyPr/>
          <a:lstStyle/>
          <a:p>
            <a:r>
              <a:rPr lang="en-US" b="1" dirty="0"/>
              <a:t>ALL available options to earn credit are posted on an electronic bulletin board</a:t>
            </a:r>
            <a:r>
              <a:rPr lang="en-US" dirty="0"/>
              <a:t> located at </a:t>
            </a:r>
            <a:r>
              <a:rPr lang="en-US" u="sng" dirty="0">
                <a:hlinkClick r:id="rId3"/>
              </a:rPr>
              <a:t>https://lsuhumanresearch.sona-systems.com/Default.aspx?ReturnUrl=/</a:t>
            </a:r>
            <a:r>
              <a:rPr lang="en-US" u="sng" dirty="0"/>
              <a:t> </a:t>
            </a:r>
            <a:endParaRPr lang="en-US" dirty="0"/>
          </a:p>
        </p:txBody>
      </p:sp>
    </p:spTree>
    <p:extLst>
      <p:ext uri="{BB962C8B-B14F-4D97-AF65-F5344CB8AC3E}">
        <p14:creationId xmlns:p14="http://schemas.microsoft.com/office/powerpoint/2010/main" val="214086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sign up?</a:t>
            </a:r>
          </a:p>
        </p:txBody>
      </p:sp>
      <p:sp>
        <p:nvSpPr>
          <p:cNvPr id="3" name="Content Placeholder 2"/>
          <p:cNvSpPr>
            <a:spLocks noGrp="1"/>
          </p:cNvSpPr>
          <p:nvPr>
            <p:ph idx="1"/>
          </p:nvPr>
        </p:nvSpPr>
        <p:spPr/>
        <p:txBody>
          <a:bodyPr>
            <a:normAutofit/>
          </a:bodyPr>
          <a:lstStyle/>
          <a:p>
            <a:r>
              <a:rPr lang="en-US" dirty="0"/>
              <a:t>A. Access the </a:t>
            </a:r>
            <a:r>
              <a:rPr lang="en-US" b="1" dirty="0"/>
              <a:t>Research Participation System</a:t>
            </a:r>
            <a:r>
              <a:rPr lang="en-US" dirty="0"/>
              <a:t>:</a:t>
            </a:r>
          </a:p>
          <a:p>
            <a:pPr lvl="1"/>
            <a:r>
              <a:rPr lang="en-US" dirty="0"/>
              <a:t>Go to the Department of Communication Studies homepage: </a:t>
            </a:r>
            <a:r>
              <a:rPr lang="en-US" u="sng" dirty="0">
                <a:hlinkClick r:id="rId3"/>
              </a:rPr>
              <a:t>www.lsu.edu/cmst</a:t>
            </a:r>
            <a:r>
              <a:rPr lang="en-US" dirty="0"/>
              <a:t>.</a:t>
            </a:r>
          </a:p>
          <a:p>
            <a:pPr lvl="2"/>
            <a:r>
              <a:rPr lang="en-US" dirty="0"/>
              <a:t>Click on RESOURCES</a:t>
            </a:r>
          </a:p>
          <a:p>
            <a:pPr lvl="2"/>
            <a:r>
              <a:rPr lang="en-US" dirty="0"/>
              <a:t>Click on RESEARCH PARTICIPATION SYSTEM</a:t>
            </a:r>
          </a:p>
          <a:p>
            <a:pPr lvl="2"/>
            <a:r>
              <a:rPr lang="en-US" dirty="0"/>
              <a:t>Click RESEARCH PARTICIPATION SYSTEM LOGIN PAGE.</a:t>
            </a:r>
          </a:p>
          <a:p>
            <a:endParaRPr lang="en-US" dirty="0"/>
          </a:p>
          <a:p>
            <a:endParaRPr lang="en-US" dirty="0"/>
          </a:p>
          <a:p>
            <a:endParaRPr lang="en-US" dirty="0"/>
          </a:p>
        </p:txBody>
      </p:sp>
    </p:spTree>
    <p:extLst>
      <p:ext uri="{BB962C8B-B14F-4D97-AF65-F5344CB8AC3E}">
        <p14:creationId xmlns:p14="http://schemas.microsoft.com/office/powerpoint/2010/main" val="315187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 shot of CMST web site with Resources tab clicked so the drop down menu shows the Research Participation System. &#10;">
            <a:extLst>
              <a:ext uri="{C183D7F6-B498-43B3-948B-1728B52AA6E4}">
                <adec:decorative xmlns:adec="http://schemas.microsoft.com/office/drawing/2017/decorative" val="0"/>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Picture of CMST Department Web Page with Resources tab clicked to show drop down menu to the Research Participation System Lin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171" y="1752600"/>
            <a:ext cx="9753600" cy="390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AutoShape 3" descr="Picture of CMST Department Web Page with Resources tab clicked to show drop down menu to the Research Participation System Link."/>
          <p:cNvCxnSpPr>
            <a:cxnSpLocks noChangeShapeType="1"/>
          </p:cNvCxnSpPr>
          <p:nvPr/>
        </p:nvCxnSpPr>
        <p:spPr bwMode="auto">
          <a:xfrm flipV="1">
            <a:off x="7543800" y="2970575"/>
            <a:ext cx="1744663" cy="15875"/>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6" name="AutoShape 4" descr="Picture of CMST Department Web Page with Resources tab clicked to show drop down menu to the Research Participation System Link."/>
          <p:cNvCxnSpPr>
            <a:cxnSpLocks noChangeShapeType="1"/>
          </p:cNvCxnSpPr>
          <p:nvPr/>
        </p:nvCxnSpPr>
        <p:spPr bwMode="auto">
          <a:xfrm flipV="1">
            <a:off x="7573964" y="3672250"/>
            <a:ext cx="1744662" cy="1428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7" name="AutoShape 5" descr="Picture of CMST Department Web Page with Resources tab clicked to show drop down menu to the Research Participation System Link."/>
          <p:cNvCxnSpPr>
            <a:cxnSpLocks noChangeShapeType="1"/>
          </p:cNvCxnSpPr>
          <p:nvPr/>
        </p:nvCxnSpPr>
        <p:spPr bwMode="auto">
          <a:xfrm>
            <a:off x="7566026" y="297057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8" name="AutoShape 6" descr="Picture of CMST Department Web Page with Resources tab clicked to show drop down menu to the Research Participation System Link."/>
          <p:cNvCxnSpPr>
            <a:cxnSpLocks noChangeShapeType="1"/>
          </p:cNvCxnSpPr>
          <p:nvPr/>
        </p:nvCxnSpPr>
        <p:spPr bwMode="auto">
          <a:xfrm>
            <a:off x="9288464" y="295152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143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5" name="Picture 1" descr="Screen Shot of CMST web page and link to Research Participation System log in page. The log in page is located at http://lsuhumanresearch.sona-systems.co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69655"/>
            <a:ext cx="59467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1" name="AutoShape 3" descr="Screen Shot of CMST web page and link to Research Participation System log in page. The log in page is located at http://lsuhumanresearch.sona-systems.com/"/>
          <p:cNvCxnSpPr>
            <a:cxnSpLocks noChangeShapeType="1"/>
          </p:cNvCxnSpPr>
          <p:nvPr/>
        </p:nvCxnSpPr>
        <p:spPr bwMode="auto">
          <a:xfrm flipV="1">
            <a:off x="3352800" y="4343400"/>
            <a:ext cx="1744663" cy="15875"/>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052" name="AutoShape 4" descr="Screen Shot of CMST web page and link to Research Participation System log in page. The log in page is located at http://lsuhumanresearch.sona-systems.com/"/>
          <p:cNvCxnSpPr>
            <a:cxnSpLocks noChangeShapeType="1"/>
          </p:cNvCxnSpPr>
          <p:nvPr/>
        </p:nvCxnSpPr>
        <p:spPr bwMode="auto">
          <a:xfrm flipV="1">
            <a:off x="3382963" y="5060950"/>
            <a:ext cx="1744662" cy="1428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053" name="AutoShape 5" descr="Screen Shot of CMST web page and link to Research Participation System log in page. The log in page is located at http://lsuhumanresearch.sona-systems.com/"/>
          <p:cNvCxnSpPr>
            <a:cxnSpLocks noChangeShapeType="1"/>
          </p:cNvCxnSpPr>
          <p:nvPr/>
        </p:nvCxnSpPr>
        <p:spPr bwMode="auto">
          <a:xfrm>
            <a:off x="3375025" y="435927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054" name="AutoShape 6" descr="Screen Shot of CMST web page and link to Research Participation System log in page. The log in page is located at http://lsuhumanresearch.sona-systems.com/"/>
          <p:cNvCxnSpPr>
            <a:cxnSpLocks noChangeShapeType="1"/>
          </p:cNvCxnSpPr>
          <p:nvPr/>
        </p:nvCxnSpPr>
        <p:spPr bwMode="auto">
          <a:xfrm>
            <a:off x="5097463" y="4340225"/>
            <a:ext cx="0" cy="715963"/>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613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sign up?</a:t>
            </a:r>
          </a:p>
        </p:txBody>
      </p:sp>
      <p:sp>
        <p:nvSpPr>
          <p:cNvPr id="3" name="Content Placeholder 2"/>
          <p:cNvSpPr>
            <a:spLocks noGrp="1"/>
          </p:cNvSpPr>
          <p:nvPr>
            <p:ph idx="1"/>
          </p:nvPr>
        </p:nvSpPr>
        <p:spPr>
          <a:xfrm>
            <a:off x="381000" y="1600200"/>
            <a:ext cx="8229600" cy="4525963"/>
          </a:xfrm>
        </p:spPr>
        <p:txBody>
          <a:bodyPr>
            <a:normAutofit/>
          </a:bodyPr>
          <a:lstStyle/>
          <a:p>
            <a:pPr lvl="0"/>
            <a:r>
              <a:rPr lang="en-US" b="1" dirty="0"/>
              <a:t>B. Log into the </a:t>
            </a:r>
            <a:r>
              <a:rPr lang="en-US" b="1" i="1" dirty="0"/>
              <a:t>Research Participation System</a:t>
            </a:r>
          </a:p>
          <a:p>
            <a:pPr lvl="0"/>
            <a:endParaRPr lang="en-US" dirty="0"/>
          </a:p>
          <a:p>
            <a:pPr marL="0" indent="0">
              <a:buNone/>
            </a:pPr>
            <a:r>
              <a:rPr lang="en-US" dirty="0"/>
              <a:t> </a:t>
            </a:r>
          </a:p>
          <a:p>
            <a:pPr marL="0" indent="0">
              <a:buNone/>
            </a:pPr>
            <a:r>
              <a:rPr lang="en-US" dirty="0"/>
              <a:t> </a:t>
            </a:r>
          </a:p>
          <a:p>
            <a:endParaRPr lang="en-US" dirty="0"/>
          </a:p>
          <a:p>
            <a:endParaRPr lang="en-US" dirty="0"/>
          </a:p>
          <a:p>
            <a:endParaRPr lang="en-US" dirty="0"/>
          </a:p>
          <a:p>
            <a:endParaRPr lang="en-US" dirty="0"/>
          </a:p>
        </p:txBody>
      </p:sp>
      <p:pic>
        <p:nvPicPr>
          <p:cNvPr id="3075" name="Picture 3" descr="Screen Shot of Research Participation System log i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59531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671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199</TotalTime>
  <Words>1214</Words>
  <Application>Microsoft Office PowerPoint</Application>
  <PresentationFormat>On-screen Show (4:3)</PresentationFormat>
  <Paragraphs>115</Paragraphs>
  <Slides>30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 Antiqua</vt:lpstr>
      <vt:lpstr>Calibri</vt:lpstr>
      <vt:lpstr>Century Gothic</vt:lpstr>
      <vt:lpstr>Apothecary</vt:lpstr>
      <vt:lpstr>Research Participation System</vt:lpstr>
      <vt:lpstr>Please read!!!</vt:lpstr>
      <vt:lpstr>Research Learning Requirement</vt:lpstr>
      <vt:lpstr>What is a research credit?</vt:lpstr>
      <vt:lpstr>How do I earn my credits?</vt:lpstr>
      <vt:lpstr>How do I sign up?</vt:lpstr>
      <vt:lpstr>PowerPoint Presentation</vt:lpstr>
      <vt:lpstr>PowerPoint Presentation</vt:lpstr>
      <vt:lpstr>How do I sign up?</vt:lpstr>
      <vt:lpstr>For students WITH existing accounts</vt:lpstr>
      <vt:lpstr>Human Subjects Policy</vt:lpstr>
      <vt:lpstr>Potential Problem #1</vt:lpstr>
      <vt:lpstr>For students WITH existing accounts</vt:lpstr>
      <vt:lpstr>For students WITH existing accounts</vt:lpstr>
      <vt:lpstr>For students WITH existing accounts</vt:lpstr>
      <vt:lpstr>For students WITHOUT an existing account:  </vt:lpstr>
      <vt:lpstr>For students WITHOUT an existing account:  </vt:lpstr>
      <vt:lpstr>How do I start earning credits?</vt:lpstr>
      <vt:lpstr>PowerPoint Presentation</vt:lpstr>
      <vt:lpstr>PowerPoint Presentation</vt:lpstr>
      <vt:lpstr>NOTE about studies</vt:lpstr>
      <vt:lpstr>PowerPoint Presentation</vt:lpstr>
      <vt:lpstr>PowerPoint Presentation</vt:lpstr>
      <vt:lpstr>CANCEL if you cannot show up!</vt:lpstr>
      <vt:lpstr>CANCEL if you cannot show up! Reassign credits if needed</vt:lpstr>
      <vt:lpstr>Tracking your progress</vt:lpstr>
      <vt:lpstr>Miscellaneous</vt:lpstr>
      <vt:lpstr>Can I earn credit in another way?</vt:lpstr>
      <vt:lpstr>Can I earn extra credit?</vt:lpstr>
      <vt:lpstr>What do I get out of it?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Participation System</dc:title>
  <dc:creator>ReRe Pride Shaw</dc:creator>
  <cp:lastModifiedBy>ReRe Pride Shaw</cp:lastModifiedBy>
  <cp:revision>24</cp:revision>
  <dcterms:created xsi:type="dcterms:W3CDTF">2011-08-16T16:46:57Z</dcterms:created>
  <dcterms:modified xsi:type="dcterms:W3CDTF">2019-08-15T15:40:23Z</dcterms:modified>
</cp:coreProperties>
</file>